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charts/style1.xml" ContentType="application/vnd.ms-office.chartstyl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2"/>
  </p:notesMasterIdLst>
  <p:sldIdLst>
    <p:sldId id="258" r:id="rId2"/>
    <p:sldId id="343" r:id="rId3"/>
    <p:sldId id="294" r:id="rId4"/>
    <p:sldId id="295" r:id="rId5"/>
    <p:sldId id="274" r:id="rId6"/>
    <p:sldId id="261" r:id="rId7"/>
    <p:sldId id="273" r:id="rId8"/>
    <p:sldId id="327" r:id="rId9"/>
    <p:sldId id="263" r:id="rId10"/>
    <p:sldId id="264" r:id="rId11"/>
    <p:sldId id="276" r:id="rId12"/>
    <p:sldId id="339" r:id="rId13"/>
    <p:sldId id="340" r:id="rId14"/>
    <p:sldId id="341" r:id="rId15"/>
    <p:sldId id="328" r:id="rId16"/>
    <p:sldId id="278" r:id="rId17"/>
    <p:sldId id="262" r:id="rId18"/>
    <p:sldId id="268" r:id="rId19"/>
    <p:sldId id="280" r:id="rId20"/>
    <p:sldId id="269" r:id="rId21"/>
    <p:sldId id="346" r:id="rId22"/>
    <p:sldId id="347" r:id="rId23"/>
    <p:sldId id="348" r:id="rId24"/>
    <p:sldId id="349" r:id="rId25"/>
    <p:sldId id="350" r:id="rId26"/>
    <p:sldId id="332" r:id="rId27"/>
    <p:sldId id="370" r:id="rId28"/>
    <p:sldId id="267" r:id="rId29"/>
    <p:sldId id="315" r:id="rId30"/>
    <p:sldId id="363" r:id="rId31"/>
    <p:sldId id="301" r:id="rId32"/>
    <p:sldId id="281" r:id="rId33"/>
    <p:sldId id="272" r:id="rId34"/>
    <p:sldId id="365" r:id="rId35"/>
    <p:sldId id="371" r:id="rId36"/>
    <p:sldId id="293" r:id="rId37"/>
    <p:sldId id="372" r:id="rId38"/>
    <p:sldId id="289" r:id="rId39"/>
    <p:sldId id="298" r:id="rId40"/>
    <p:sldId id="282" r:id="rId41"/>
    <p:sldId id="283" r:id="rId42"/>
    <p:sldId id="284" r:id="rId43"/>
    <p:sldId id="302" r:id="rId44"/>
    <p:sldId id="375" r:id="rId45"/>
    <p:sldId id="373" r:id="rId46"/>
    <p:sldId id="376" r:id="rId47"/>
    <p:sldId id="377" r:id="rId48"/>
    <p:sldId id="378" r:id="rId49"/>
    <p:sldId id="379" r:id="rId50"/>
    <p:sldId id="380" r:id="rId51"/>
    <p:sldId id="381" r:id="rId52"/>
    <p:sldId id="382" r:id="rId53"/>
    <p:sldId id="383" r:id="rId54"/>
    <p:sldId id="384" r:id="rId55"/>
    <p:sldId id="385" r:id="rId56"/>
    <p:sldId id="386" r:id="rId57"/>
    <p:sldId id="387" r:id="rId58"/>
    <p:sldId id="388" r:id="rId59"/>
    <p:sldId id="389" r:id="rId60"/>
    <p:sldId id="342" r:id="rId61"/>
  </p:sldIdLst>
  <p:sldSz cx="12192000" cy="6858000"/>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Section sans titre" id="{7A5D0532-8574-4F33-A260-70CD5E97046F}">
          <p14:sldIdLst>
            <p14:sldId id="258"/>
            <p14:sldId id="343"/>
            <p14:sldId id="294"/>
            <p14:sldId id="295"/>
            <p14:sldId id="274"/>
            <p14:sldId id="261"/>
            <p14:sldId id="273"/>
            <p14:sldId id="327"/>
            <p14:sldId id="263"/>
            <p14:sldId id="264"/>
            <p14:sldId id="276"/>
            <p14:sldId id="339"/>
            <p14:sldId id="340"/>
            <p14:sldId id="341"/>
            <p14:sldId id="328"/>
            <p14:sldId id="278"/>
            <p14:sldId id="262"/>
            <p14:sldId id="268"/>
            <p14:sldId id="280"/>
            <p14:sldId id="269"/>
            <p14:sldId id="346"/>
            <p14:sldId id="347"/>
            <p14:sldId id="348"/>
            <p14:sldId id="349"/>
            <p14:sldId id="350"/>
            <p14:sldId id="332"/>
            <p14:sldId id="370"/>
            <p14:sldId id="267"/>
            <p14:sldId id="315"/>
            <p14:sldId id="363"/>
            <p14:sldId id="301"/>
            <p14:sldId id="281"/>
            <p14:sldId id="272"/>
            <p14:sldId id="365"/>
            <p14:sldId id="371"/>
            <p14:sldId id="293"/>
            <p14:sldId id="372"/>
            <p14:sldId id="289"/>
            <p14:sldId id="298"/>
            <p14:sldId id="282"/>
            <p14:sldId id="283"/>
            <p14:sldId id="284"/>
            <p14:sldId id="302"/>
            <p14:sldId id="375"/>
            <p14:sldId id="373"/>
            <p14:sldId id="376"/>
            <p14:sldId id="377"/>
            <p14:sldId id="378"/>
            <p14:sldId id="379"/>
            <p14:sldId id="380"/>
            <p14:sldId id="381"/>
            <p14:sldId id="382"/>
            <p14:sldId id="383"/>
            <p14:sldId id="384"/>
            <p14:sldId id="385"/>
            <p14:sldId id="386"/>
            <p14:sldId id="387"/>
            <p14:sldId id="388"/>
            <p14:sldId id="389"/>
            <p14:sldId id="342"/>
          </p14:sldIdLst>
        </p14:section>
      </p14:sectionLst>
    </p:ex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bragulat" initials="sba" lastIdx="1" clrIdx="0">
    <p:extLst>
      <p:ext uri="{19B8F6BF-5375-455C-9EA6-DF929625EA0E}">
        <p15:presenceInfo xmlns:p15="http://schemas.microsoft.com/office/powerpoint/2012/main" xmlns="" userId="s.bragula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0420" autoAdjust="0"/>
    <p:restoredTop sz="61034" autoAdjust="0"/>
  </p:normalViewPr>
  <p:slideViewPr>
    <p:cSldViewPr snapToGrid="0">
      <p:cViewPr varScale="1">
        <p:scale>
          <a:sx n="116" d="100"/>
          <a:sy n="116" d="100"/>
        </p:scale>
        <p:origin x="-1254" y="-114"/>
      </p:cViewPr>
      <p:guideLst>
        <p:guide orient="horz" pos="2160"/>
        <p:guide pos="3840"/>
      </p:guideLst>
    </p:cSldViewPr>
  </p:slideViewPr>
  <p:notesTextViewPr>
    <p:cViewPr>
      <p:scale>
        <a:sx n="1" d="1"/>
        <a:sy n="1" d="1"/>
      </p:scale>
      <p:origin x="0" y="0"/>
    </p:cViewPr>
  </p:notesTextViewPr>
  <p:sorterViewPr>
    <p:cViewPr>
      <p:scale>
        <a:sx n="100" d="100"/>
        <a:sy n="100" d="100"/>
      </p:scale>
      <p:origin x="0" y="10410"/>
    </p:cViewPr>
  </p:sorterViewPr>
  <p:notesViewPr>
    <p:cSldViewPr snapToGrid="0">
      <p:cViewPr varScale="1">
        <p:scale>
          <a:sx n="81" d="100"/>
          <a:sy n="81" d="100"/>
        </p:scale>
        <p:origin x="-3972" y="-90"/>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Microsoft_Office_Excel1.xlsx"/></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package" Target="../embeddings/Feuille_Microsoft_Office_Excel2.xlsx"/><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lang val="fr-FR"/>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fr-FR" sz="3200" b="1" dirty="0"/>
              <a:t>Évolution des plafonds du régime indemnitaire</a:t>
            </a:r>
          </a:p>
        </c:rich>
      </c:tx>
      <c:layout/>
      <c:spPr>
        <a:noFill/>
        <a:ln>
          <a:noFill/>
        </a:ln>
        <a:effectLst/>
      </c:spPr>
    </c:title>
    <c:plotArea>
      <c:layout/>
      <c:barChart>
        <c:barDir val="col"/>
        <c:grouping val="clustered"/>
        <c:ser>
          <c:idx val="0"/>
          <c:order val="0"/>
          <c:tx>
            <c:strRef>
              <c:f>Feuil1!$B$1</c:f>
              <c:strCache>
                <c:ptCount val="1"/>
                <c:pt idx="0">
                  <c:v>R.I. actuel</c:v>
                </c:pt>
              </c:strCache>
            </c:strRef>
          </c:tx>
          <c:spPr>
            <a:solidFill>
              <a:schemeClr val="accent1"/>
            </a:solidFill>
            <a:ln>
              <a:noFill/>
            </a:ln>
            <a:effectLst/>
          </c:spPr>
          <c:dLbls>
            <c:dLbl>
              <c:idx val="0"/>
              <c:layout>
                <c:manualLayout>
                  <c:x val="-6.2795509735380731E-3"/>
                  <c:y val="1.6405648917046323E-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sz="1800" b="1" dirty="0"/>
                      <a:t>20 100 €</a:t>
                    </a:r>
                  </a:p>
                </c:rich>
              </c:tx>
              <c:spPr>
                <a:noFill/>
                <a:ln>
                  <a:noFill/>
                </a:ln>
                <a:effectLst/>
              </c:spPr>
              <c:showVal val="1"/>
              <c:extLst xmlns:c16r2="http://schemas.microsoft.com/office/drawing/2015/06/chart">
                <c:ext xmlns:c15="http://schemas.microsoft.com/office/drawing/2012/chart" uri="{CE6537A1-D6FC-4f65-9D91-7224C49458BB}">
                  <c15:layout>
                    <c:manualLayout>
                      <c:w val="9.0174351980006701E-2"/>
                      <c:h val="0.10371651245356685"/>
                    </c:manualLayout>
                  </c15:layout>
                </c:ext>
                <c:ext xmlns:c16="http://schemas.microsoft.com/office/drawing/2014/chart" uri="{C3380CC4-5D6E-409C-BE32-E72D297353CC}">
                  <c16:uniqueId val="{00000006-2B97-40EE-A3B4-9C267D797583}"/>
                </c:ext>
              </c:extLst>
            </c:dLbl>
            <c:dLbl>
              <c:idx val="1"/>
              <c:layout>
                <c:manualLayout>
                  <c:x val="-2.5117709441319735E-3"/>
                  <c:y val="2.1327343592160226E-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sz="1800" b="1" dirty="0"/>
                      <a:t>9 200€</a:t>
                    </a:r>
                  </a:p>
                </c:rich>
              </c:tx>
              <c:spPr>
                <a:noFill/>
                <a:ln>
                  <a:noFill/>
                </a:ln>
                <a:effectLst/>
              </c:spPr>
              <c:showVal val="1"/>
              <c:extLst xmlns:c16r2="http://schemas.microsoft.com/office/drawing/2015/06/chart">
                <c:ext xmlns:c15="http://schemas.microsoft.com/office/drawing/2012/chart" uri="{CE6537A1-D6FC-4f65-9D91-7224C49458BB}">
                  <c15:layout>
                    <c:manualLayout>
                      <c:w val="8.6695480740666603E-2"/>
                      <c:h val="0.10043538267015759"/>
                    </c:manualLayout>
                  </c15:layout>
                </c:ext>
                <c:ext xmlns:c16="http://schemas.microsoft.com/office/drawing/2014/chart" uri="{C3380CC4-5D6E-409C-BE32-E72D297353CC}">
                  <c16:uniqueId val="{00000007-2B97-40EE-A3B4-9C267D797583}"/>
                </c:ext>
              </c:extLst>
            </c:dLbl>
            <c:dLbl>
              <c:idx val="2"/>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sz="1800" b="1" dirty="0"/>
                      <a:t>7 100€</a:t>
                    </a:r>
                  </a:p>
                </c:rich>
              </c:tx>
              <c:spPr>
                <a:noFill/>
                <a:ln>
                  <a:noFill/>
                </a:ln>
                <a:effectLst/>
              </c:spPr>
              <c:showVal val="1"/>
              <c:extLst xmlns:c16r2="http://schemas.microsoft.com/office/drawing/2015/06/char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2B97-40EE-A3B4-9C267D79758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ATTACHE +108%</c:v>
                </c:pt>
                <c:pt idx="1">
                  <c:v>REDACTEUR  +116%</c:v>
                </c:pt>
                <c:pt idx="2">
                  <c:v>ADJOINT ADMINISTRATIF +77%</c:v>
                </c:pt>
              </c:strCache>
            </c:strRef>
          </c:cat>
          <c:val>
            <c:numRef>
              <c:f>Feuil1!$B$2:$B$4</c:f>
              <c:numCache>
                <c:formatCode>#,##0</c:formatCode>
                <c:ptCount val="3"/>
                <c:pt idx="0">
                  <c:v>20100</c:v>
                </c:pt>
                <c:pt idx="1">
                  <c:v>9200</c:v>
                </c:pt>
                <c:pt idx="2">
                  <c:v>7100</c:v>
                </c:pt>
              </c:numCache>
            </c:numRef>
          </c:val>
          <c:extLst xmlns:c16r2="http://schemas.microsoft.com/office/drawing/2015/06/chart">
            <c:ext xmlns:c16="http://schemas.microsoft.com/office/drawing/2014/chart" uri="{C3380CC4-5D6E-409C-BE32-E72D297353CC}">
              <c16:uniqueId val="{00000000-2B97-40EE-A3B4-9C267D797583}"/>
            </c:ext>
          </c:extLst>
        </c:ser>
        <c:ser>
          <c:idx val="1"/>
          <c:order val="1"/>
          <c:tx>
            <c:strRef>
              <c:f>Feuil1!$C$1</c:f>
              <c:strCache>
                <c:ptCount val="1"/>
                <c:pt idx="0">
                  <c:v>RIFSEEP</c:v>
                </c:pt>
              </c:strCache>
            </c:strRef>
          </c:tx>
          <c:spPr>
            <a:solidFill>
              <a:schemeClr val="accent2"/>
            </a:solidFill>
            <a:ln>
              <a:noFill/>
            </a:ln>
            <a:effectLst/>
          </c:spPr>
          <c:dLbls>
            <c:dLbl>
              <c:idx val="0"/>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sz="1800" b="1" dirty="0">
                        <a:solidFill>
                          <a:srgbClr val="FF0000"/>
                        </a:solidFill>
                      </a:rPr>
                      <a:t>42 000€</a:t>
                    </a:r>
                  </a:p>
                </c:rich>
              </c:tx>
              <c:spPr>
                <a:noFill/>
                <a:ln>
                  <a:noFill/>
                </a:ln>
                <a:effectLst/>
              </c:spPr>
              <c:showVal val="1"/>
              <c:extLst xmlns:c16r2="http://schemas.microsoft.com/office/drawing/2015/06/char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B97-40EE-A3B4-9C267D797583}"/>
                </c:ext>
              </c:extLst>
            </c:dLbl>
            <c:dLbl>
              <c:idx val="1"/>
              <c:layout>
                <c:manualLayout>
                  <c:x val="7.5354611682456885E-3"/>
                  <c:y val="1.5151327255750897E-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sz="1800" b="1" dirty="0">
                        <a:solidFill>
                          <a:srgbClr val="FF0000"/>
                        </a:solidFill>
                      </a:rPr>
                      <a:t>19 900€</a:t>
                    </a:r>
                  </a:p>
                </c:rich>
              </c:tx>
              <c:spPr>
                <a:noFill/>
                <a:ln>
                  <a:noFill/>
                </a:ln>
                <a:effectLst/>
              </c:spPr>
              <c:showVal val="1"/>
              <c:extLst xmlns:c16r2="http://schemas.microsoft.com/office/drawing/2015/06/chart">
                <c:ext xmlns:c15="http://schemas.microsoft.com/office/drawing/2012/chart" uri="{CE6537A1-D6FC-4f65-9D91-7224C49458BB}">
                  <c15:layout>
                    <c:manualLayout>
                      <c:w val="0.10938344896277641"/>
                      <c:h val="0.10043538267015759"/>
                    </c:manualLayout>
                  </c15:layout>
                </c:ext>
                <c:ext xmlns:c16="http://schemas.microsoft.com/office/drawing/2014/chart" uri="{C3380CC4-5D6E-409C-BE32-E72D297353CC}">
                  <c16:uniqueId val="{00000008-2B97-40EE-A3B4-9C267D797583}"/>
                </c:ext>
              </c:extLst>
            </c:dLbl>
            <c:dLbl>
              <c:idx val="2"/>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sz="1800" b="1" dirty="0">
                        <a:solidFill>
                          <a:srgbClr val="FF0000"/>
                        </a:solidFill>
                      </a:rPr>
                      <a:t>12 600€</a:t>
                    </a:r>
                  </a:p>
                </c:rich>
              </c:tx>
              <c:spPr>
                <a:noFill/>
                <a:ln>
                  <a:noFill/>
                </a:ln>
                <a:effectLst/>
              </c:spPr>
              <c:showVal val="1"/>
              <c:extLst xmlns:c16r2="http://schemas.microsoft.com/office/drawing/2015/06/char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B97-40EE-A3B4-9C267D79758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ATTACHE +108%</c:v>
                </c:pt>
                <c:pt idx="1">
                  <c:v>REDACTEUR  +116%</c:v>
                </c:pt>
                <c:pt idx="2">
                  <c:v>ADJOINT ADMINISTRATIF +77%</c:v>
                </c:pt>
              </c:strCache>
            </c:strRef>
          </c:cat>
          <c:val>
            <c:numRef>
              <c:f>Feuil1!$C$2:$C$4</c:f>
              <c:numCache>
                <c:formatCode>#,##0</c:formatCode>
                <c:ptCount val="3"/>
                <c:pt idx="0">
                  <c:v>42000</c:v>
                </c:pt>
                <c:pt idx="1">
                  <c:v>19900</c:v>
                </c:pt>
                <c:pt idx="2" formatCode="General">
                  <c:v>12600</c:v>
                </c:pt>
              </c:numCache>
            </c:numRef>
          </c:val>
          <c:extLst xmlns:c16r2="http://schemas.microsoft.com/office/drawing/2015/06/chart">
            <c:ext xmlns:c16="http://schemas.microsoft.com/office/drawing/2014/chart" uri="{C3380CC4-5D6E-409C-BE32-E72D297353CC}">
              <c16:uniqueId val="{00000001-2B97-40EE-A3B4-9C267D797583}"/>
            </c:ext>
          </c:extLst>
        </c:ser>
        <c:dLbls/>
        <c:gapWidth val="219"/>
        <c:overlap val="-27"/>
        <c:axId val="156136960"/>
        <c:axId val="156138496"/>
      </c:barChart>
      <c:catAx>
        <c:axId val="15613696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ln w="0">
                  <a:solidFill>
                    <a:srgbClr val="FF0000"/>
                  </a:solidFill>
                </a:ln>
                <a:solidFill>
                  <a:srgbClr val="FF0000"/>
                </a:solidFill>
                <a:latin typeface="+mn-lt"/>
                <a:ea typeface="+mn-ea"/>
                <a:cs typeface="+mn-cs"/>
              </a:defRPr>
            </a:pPr>
            <a:endParaRPr lang="fr-FR"/>
          </a:p>
        </c:txPr>
        <c:crossAx val="156138496"/>
        <c:crosses val="autoZero"/>
        <c:auto val="1"/>
        <c:lblAlgn val="ctr"/>
        <c:lblOffset val="100"/>
      </c:catAx>
      <c:valAx>
        <c:axId val="156138496"/>
        <c:scaling>
          <c:orientation val="minMax"/>
        </c:scaling>
        <c:axPos val="l"/>
        <c:majorGridlines>
          <c:spPr>
            <a:ln w="9525" cap="flat" cmpd="sng" algn="ctr">
              <a:solidFill>
                <a:schemeClr val="tx1">
                  <a:lumMod val="15000"/>
                  <a:lumOff val="85000"/>
                </a:schemeClr>
              </a:solidFill>
              <a:round/>
            </a:ln>
            <a:effectLst/>
          </c:spPr>
        </c:majorGridlines>
        <c:numFmt formatCode="#,##0"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561369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Entry>
      <c:legendEntry>
        <c:idx val="1"/>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Entry>
      <c:layout>
        <c:manualLayout>
          <c:xMode val="edge"/>
          <c:yMode val="edge"/>
          <c:x val="0.63469241275973154"/>
          <c:y val="0.15193826928929702"/>
          <c:w val="0.33390983237257876"/>
          <c:h val="0.27847646034819257"/>
        </c:manualLayout>
      </c:layout>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chart>
  <c:spPr>
    <a:noFill/>
    <a:ln>
      <a:solidFill>
        <a:schemeClr val="accent1"/>
      </a:solidFill>
    </a:ln>
    <a:effectLst/>
  </c:spPr>
  <c:txPr>
    <a:bodyPr/>
    <a:lstStyle/>
    <a:p>
      <a:pPr>
        <a:defRPr/>
      </a:pPr>
      <a:endParaRPr lang="fr-F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fr-FR"/>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a:t>cadres d'emplois territoriaux éligibles au RIFSEEP au  24 avril 2017</a:t>
            </a:r>
          </a:p>
        </c:rich>
      </c:tx>
      <c:layout>
        <c:manualLayout>
          <c:xMode val="edge"/>
          <c:yMode val="edge"/>
          <c:x val="0.12710664884361569"/>
          <c:y val="3.5997120230381568E-2"/>
        </c:manualLayout>
      </c:layout>
      <c:spPr>
        <a:noFill/>
        <a:ln>
          <a:noFill/>
        </a:ln>
        <a:effectLst/>
      </c:spPr>
    </c:title>
    <c:plotArea>
      <c:layout/>
      <c:pieChart>
        <c:varyColors val="1"/>
        <c:ser>
          <c:idx val="0"/>
          <c:order val="0"/>
          <c:tx>
            <c:strRef>
              <c:f>Feuil1!$B$1</c:f>
              <c:strCache>
                <c:ptCount val="1"/>
                <c:pt idx="0">
                  <c:v>cadres d'emplois territoriauw éligibles au RIFSEEP au  24 avril 2017</c:v>
                </c:pt>
              </c:strCache>
            </c:strRef>
          </c:tx>
          <c:dPt>
            <c:idx val="0"/>
            <c:explosion val="4"/>
            <c:spPr>
              <a:solidFill>
                <a:srgbClr val="00B050"/>
              </a:solidFill>
              <a:ln w="19050">
                <a:solidFill>
                  <a:schemeClr val="lt1"/>
                </a:solidFill>
              </a:ln>
              <a:effectLst/>
            </c:spPr>
            <c:extLst xmlns:c16r2="http://schemas.microsoft.com/office/drawing/2015/06/chart">
              <c:ext xmlns:c16="http://schemas.microsoft.com/office/drawing/2014/chart" uri="{C3380CC4-5D6E-409C-BE32-E72D297353CC}">
                <c16:uniqueId val="{00000001-F138-4E45-A71C-CCB7CC6D22EA}"/>
              </c:ext>
            </c:extLst>
          </c:dPt>
          <c:dPt>
            <c:idx val="1"/>
            <c:spPr>
              <a:solidFill>
                <a:srgbClr val="FF0000"/>
              </a:solidFill>
              <a:ln w="19050">
                <a:solidFill>
                  <a:schemeClr val="lt1"/>
                </a:solidFill>
              </a:ln>
              <a:effectLst/>
            </c:spPr>
            <c:extLst xmlns:c16r2="http://schemas.microsoft.com/office/drawing/2015/06/chart">
              <c:ext xmlns:c16="http://schemas.microsoft.com/office/drawing/2014/chart" uri="{C3380CC4-5D6E-409C-BE32-E72D297353CC}">
                <c16:uniqueId val="{00000002-F138-4E45-A71C-CCB7CC6D22E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Feuil1!$A$2:$A$3</c:f>
              <c:strCache>
                <c:ptCount val="2"/>
                <c:pt idx="0">
                  <c:v>cadres d'emplois éligibles</c:v>
                </c:pt>
                <c:pt idx="1">
                  <c:v>cadres d'emplois non éligibles</c:v>
                </c:pt>
              </c:strCache>
            </c:strRef>
          </c:cat>
          <c:val>
            <c:numRef>
              <c:f>Feuil1!$B$2:$B$3</c:f>
              <c:numCache>
                <c:formatCode>General</c:formatCode>
                <c:ptCount val="2"/>
                <c:pt idx="0">
                  <c:v>18</c:v>
                </c:pt>
                <c:pt idx="1">
                  <c:v>31</c:v>
                </c:pt>
              </c:numCache>
            </c:numRef>
          </c:val>
          <c:extLst xmlns:c16r2="http://schemas.microsoft.com/office/drawing/2015/06/chart">
            <c:ext xmlns:c16="http://schemas.microsoft.com/office/drawing/2014/chart" uri="{C3380CC4-5D6E-409C-BE32-E72D297353CC}">
              <c16:uniqueId val="{00000000-F138-4E45-A71C-CCB7CC6D22EA}"/>
            </c:ext>
          </c:extLst>
        </c:ser>
        <c:dLbls>
          <c:showVal val="1"/>
        </c:dLbls>
        <c:firstSliceAng val="0"/>
      </c:pieChart>
      <c:spPr>
        <a:noFill/>
        <a:ln>
          <a:noFill/>
        </a:ln>
        <a:effectLst/>
      </c:spPr>
    </c:plotArea>
    <c:legend>
      <c:legendPos val="r"/>
      <c:legendEntry>
        <c:idx val="0"/>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fr-FR"/>
          </a:p>
        </c:txPr>
      </c:legendEntry>
      <c:legendEntry>
        <c:idx val="1"/>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fr-FR"/>
          </a:p>
        </c:txPr>
      </c:legendEntry>
      <c:layout>
        <c:manualLayout>
          <c:xMode val="edge"/>
          <c:yMode val="edge"/>
          <c:x val="9.5164285848167093E-2"/>
          <c:y val="0.7947020800795187"/>
          <c:w val="0.79241263784006488"/>
          <c:h val="0.20339383183026849"/>
        </c:manualLayout>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zero"/>
  </c:chart>
  <c:spPr>
    <a:noFill/>
    <a:ln>
      <a:noFill/>
    </a:ln>
    <a:effectLst/>
  </c:spPr>
  <c:txPr>
    <a:bodyPr/>
    <a:lstStyle/>
    <a:p>
      <a:pPr>
        <a:defRPr/>
      </a:pPr>
      <a:endParaRPr lang="fr-FR"/>
    </a:p>
  </c:txPr>
  <c:externalData r:id="rId1"/>
  <c:userShapes r:id="rId2"/>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4.png"/></Relationships>
</file>

<file path=ppt/drawings/drawing1.xml><?xml version="1.0" encoding="utf-8"?>
<c:userShapes xmlns:c="http://schemas.openxmlformats.org/drawingml/2006/chart">
  <cdr:relSizeAnchor xmlns:cdr="http://schemas.openxmlformats.org/drawingml/2006/chartDrawing">
    <cdr:from>
      <cdr:x>0.05481</cdr:x>
      <cdr:y>0.24688</cdr:y>
    </cdr:from>
    <cdr:to>
      <cdr:x>1</cdr:x>
      <cdr:y>0.78926</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01772" y="1243878"/>
          <a:ext cx="3479525" cy="2732643"/>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1275" y="0"/>
            <a:ext cx="2946400" cy="498475"/>
          </a:xfrm>
          <a:prstGeom prst="rect">
            <a:avLst/>
          </a:prstGeom>
        </p:spPr>
        <p:txBody>
          <a:bodyPr vert="horz" lIns="91440" tIns="45720" rIns="91440" bIns="45720" rtlCol="0"/>
          <a:lstStyle>
            <a:lvl1pPr algn="r">
              <a:defRPr sz="1200"/>
            </a:lvl1pPr>
          </a:lstStyle>
          <a:p>
            <a:fld id="{7A6842B4-3427-4400-ACD1-7E674DAEC888}" type="datetimeFigureOut">
              <a:rPr lang="fr-FR" smtClean="0"/>
              <a:pPr/>
              <a:t>26/04/2017</a:t>
            </a:fld>
            <a:endParaRPr lang="fr-FR" dirty="0"/>
          </a:p>
        </p:txBody>
      </p:sp>
      <p:sp>
        <p:nvSpPr>
          <p:cNvPr id="4" name="Espace réservé de l'image des diapositives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79450" y="4778375"/>
            <a:ext cx="5440363" cy="3910013"/>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1338"/>
            <a:ext cx="2946400" cy="498475"/>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1275" y="9431338"/>
            <a:ext cx="2946400" cy="498475"/>
          </a:xfrm>
          <a:prstGeom prst="rect">
            <a:avLst/>
          </a:prstGeom>
        </p:spPr>
        <p:txBody>
          <a:bodyPr vert="horz" lIns="91440" tIns="45720" rIns="91440" bIns="45720" rtlCol="0" anchor="b"/>
          <a:lstStyle>
            <a:lvl1pPr algn="r">
              <a:defRPr sz="1200"/>
            </a:lvl1pPr>
          </a:lstStyle>
          <a:p>
            <a:fld id="{1031D901-EA79-48CE-BC7B-A3070F2F05E0}" type="slidenum">
              <a:rPr lang="fr-FR" smtClean="0"/>
              <a:pPr/>
              <a:t>‹N°›</a:t>
            </a:fld>
            <a:endParaRPr lang="fr-FR" dirty="0"/>
          </a:p>
        </p:txBody>
      </p:sp>
    </p:spTree>
    <p:extLst>
      <p:ext uri="{BB962C8B-B14F-4D97-AF65-F5344CB8AC3E}">
        <p14:creationId xmlns:p14="http://schemas.microsoft.com/office/powerpoint/2010/main" xmlns="" val="1871703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a:t>
            </a:fld>
            <a:endParaRPr lang="fr-FR" dirty="0"/>
          </a:p>
        </p:txBody>
      </p:sp>
    </p:spTree>
    <p:extLst>
      <p:ext uri="{BB962C8B-B14F-4D97-AF65-F5344CB8AC3E}">
        <p14:creationId xmlns:p14="http://schemas.microsoft.com/office/powerpoint/2010/main" xmlns="" val="2309767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aseline="0" dirty="0"/>
          </a:p>
          <a:p>
            <a:r>
              <a:rPr lang="fr-FR" baseline="0" dirty="0"/>
              <a:t> </a:t>
            </a:r>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a:t>
            </a:fld>
            <a:endParaRPr lang="fr-FR" dirty="0"/>
          </a:p>
        </p:txBody>
      </p:sp>
    </p:spTree>
    <p:extLst>
      <p:ext uri="{BB962C8B-B14F-4D97-AF65-F5344CB8AC3E}">
        <p14:creationId xmlns:p14="http://schemas.microsoft.com/office/powerpoint/2010/main" xmlns="" val="1469987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a:t>
            </a:fld>
            <a:endParaRPr lang="fr-FR" dirty="0"/>
          </a:p>
        </p:txBody>
      </p:sp>
    </p:spTree>
    <p:extLst>
      <p:ext uri="{BB962C8B-B14F-4D97-AF65-F5344CB8AC3E}">
        <p14:creationId xmlns:p14="http://schemas.microsoft.com/office/powerpoint/2010/main" xmlns="" val="2415178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a:t>
            </a:fld>
            <a:endParaRPr lang="fr-FR" dirty="0"/>
          </a:p>
        </p:txBody>
      </p:sp>
    </p:spTree>
    <p:extLst>
      <p:ext uri="{BB962C8B-B14F-4D97-AF65-F5344CB8AC3E}">
        <p14:creationId xmlns:p14="http://schemas.microsoft.com/office/powerpoint/2010/main" xmlns="" val="4170158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a:t>
            </a:fld>
            <a:endParaRPr lang="fr-FR" dirty="0"/>
          </a:p>
        </p:txBody>
      </p:sp>
    </p:spTree>
    <p:extLst>
      <p:ext uri="{BB962C8B-B14F-4D97-AF65-F5344CB8AC3E}">
        <p14:creationId xmlns:p14="http://schemas.microsoft.com/office/powerpoint/2010/main" xmlns="" val="2163854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fr-FR"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6</a:t>
            </a:fld>
            <a:endParaRPr lang="fr-FR" dirty="0"/>
          </a:p>
        </p:txBody>
      </p:sp>
    </p:spTree>
    <p:extLst>
      <p:ext uri="{BB962C8B-B14F-4D97-AF65-F5344CB8AC3E}">
        <p14:creationId xmlns:p14="http://schemas.microsoft.com/office/powerpoint/2010/main" xmlns="" val="4065973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7</a:t>
            </a:fld>
            <a:endParaRPr lang="fr-FR" dirty="0"/>
          </a:p>
        </p:txBody>
      </p:sp>
    </p:spTree>
    <p:extLst>
      <p:ext uri="{BB962C8B-B14F-4D97-AF65-F5344CB8AC3E}">
        <p14:creationId xmlns:p14="http://schemas.microsoft.com/office/powerpoint/2010/main" xmlns="" val="1539754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8</a:t>
            </a:fld>
            <a:endParaRPr lang="fr-FR" dirty="0"/>
          </a:p>
        </p:txBody>
      </p:sp>
    </p:spTree>
    <p:extLst>
      <p:ext uri="{BB962C8B-B14F-4D97-AF65-F5344CB8AC3E}">
        <p14:creationId xmlns:p14="http://schemas.microsoft.com/office/powerpoint/2010/main" xmlns="" val="1325359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9</a:t>
            </a:fld>
            <a:endParaRPr lang="fr-FR" dirty="0"/>
          </a:p>
        </p:txBody>
      </p:sp>
    </p:spTree>
    <p:extLst>
      <p:ext uri="{BB962C8B-B14F-4D97-AF65-F5344CB8AC3E}">
        <p14:creationId xmlns:p14="http://schemas.microsoft.com/office/powerpoint/2010/main" xmlns="" val="1079496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10</a:t>
            </a:fld>
            <a:endParaRPr lang="fr-FR" dirty="0"/>
          </a:p>
        </p:txBody>
      </p:sp>
    </p:spTree>
    <p:extLst>
      <p:ext uri="{BB962C8B-B14F-4D97-AF65-F5344CB8AC3E}">
        <p14:creationId xmlns:p14="http://schemas.microsoft.com/office/powerpoint/2010/main" xmlns="" val="1048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11</a:t>
            </a:fld>
            <a:endParaRPr lang="fr-FR" dirty="0"/>
          </a:p>
        </p:txBody>
      </p:sp>
    </p:spTree>
    <p:extLst>
      <p:ext uri="{BB962C8B-B14F-4D97-AF65-F5344CB8AC3E}">
        <p14:creationId xmlns:p14="http://schemas.microsoft.com/office/powerpoint/2010/main" xmlns="" val="2378253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i="0" u="none" strike="noStrike" kern="1200" baseline="0" dirty="0">
              <a:solidFill>
                <a:schemeClr val="tx1"/>
              </a:solidFill>
              <a:latin typeface="+mn-lt"/>
              <a:ea typeface="+mn-ea"/>
              <a:cs typeface="+mn-cs"/>
            </a:endParaRPr>
          </a:p>
          <a:p>
            <a:endParaRPr lang="fr-FR" sz="1200" b="0" i="0" u="none" strike="noStrike" kern="1200" baseline="0" dirty="0">
              <a:solidFill>
                <a:schemeClr val="tx1"/>
              </a:solidFill>
              <a:latin typeface="+mn-lt"/>
              <a:ea typeface="+mn-ea"/>
              <a:cs typeface="+mn-cs"/>
            </a:endParaRPr>
          </a:p>
          <a:p>
            <a:endParaRPr lang="fr-FR" sz="1200" b="0" i="0" u="none" strike="noStrike" kern="1200" baseline="0" dirty="0">
              <a:solidFill>
                <a:schemeClr val="tx1"/>
              </a:solidFill>
              <a:latin typeface="+mn-lt"/>
              <a:ea typeface="+mn-ea"/>
              <a:cs typeface="+mn-cs"/>
            </a:endParaRPr>
          </a:p>
          <a:p>
            <a:endParaRPr lang="fr-FR" sz="1200" b="0" i="0" u="none" strike="noStrike" kern="1200" baseline="0" dirty="0">
              <a:solidFill>
                <a:schemeClr val="tx1"/>
              </a:solidFill>
              <a:latin typeface="+mn-lt"/>
              <a:ea typeface="+mn-ea"/>
              <a:cs typeface="+mn-cs"/>
            </a:endParaRPr>
          </a:p>
          <a:p>
            <a:endParaRPr lang="fr-FR" sz="1200" b="0" i="0" u="none" strike="noStrike" kern="1200" baseline="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12</a:t>
            </a:fld>
            <a:endParaRPr lang="fr-FR" dirty="0"/>
          </a:p>
        </p:txBody>
      </p:sp>
    </p:spTree>
    <p:extLst>
      <p:ext uri="{BB962C8B-B14F-4D97-AF65-F5344CB8AC3E}">
        <p14:creationId xmlns:p14="http://schemas.microsoft.com/office/powerpoint/2010/main" xmlns="" val="3779607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effectLst/>
            </a:endParaRPr>
          </a:p>
          <a:p>
            <a:endParaRPr lang="fr-FR" dirty="0">
              <a:effectLst/>
            </a:endParaRPr>
          </a:p>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13</a:t>
            </a:fld>
            <a:endParaRPr lang="fr-FR" dirty="0"/>
          </a:p>
        </p:txBody>
      </p:sp>
    </p:spTree>
    <p:extLst>
      <p:ext uri="{BB962C8B-B14F-4D97-AF65-F5344CB8AC3E}">
        <p14:creationId xmlns:p14="http://schemas.microsoft.com/office/powerpoint/2010/main" xmlns="" val="2861215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14</a:t>
            </a:fld>
            <a:endParaRPr lang="fr-FR" dirty="0"/>
          </a:p>
        </p:txBody>
      </p:sp>
    </p:spTree>
    <p:extLst>
      <p:ext uri="{BB962C8B-B14F-4D97-AF65-F5344CB8AC3E}">
        <p14:creationId xmlns:p14="http://schemas.microsoft.com/office/powerpoint/2010/main" xmlns="" val="3910558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15</a:t>
            </a:fld>
            <a:endParaRPr lang="fr-FR" dirty="0"/>
          </a:p>
        </p:txBody>
      </p:sp>
    </p:spTree>
    <p:extLst>
      <p:ext uri="{BB962C8B-B14F-4D97-AF65-F5344CB8AC3E}">
        <p14:creationId xmlns:p14="http://schemas.microsoft.com/office/powerpoint/2010/main" xmlns="" val="2612672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16</a:t>
            </a:fld>
            <a:endParaRPr lang="fr-FR" dirty="0"/>
          </a:p>
        </p:txBody>
      </p:sp>
    </p:spTree>
    <p:extLst>
      <p:ext uri="{BB962C8B-B14F-4D97-AF65-F5344CB8AC3E}">
        <p14:creationId xmlns:p14="http://schemas.microsoft.com/office/powerpoint/2010/main" xmlns="" val="427253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smtClean="0">
                <a:solidFill>
                  <a:schemeClr val="tx1"/>
                </a:solidFill>
                <a:effectLst/>
                <a:latin typeface="+mn-lt"/>
                <a:ea typeface="+mn-ea"/>
                <a:cs typeface="+mn-cs"/>
              </a:rPr>
              <a:t> </a:t>
            </a:r>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17</a:t>
            </a:fld>
            <a:endParaRPr lang="fr-FR" dirty="0"/>
          </a:p>
        </p:txBody>
      </p:sp>
    </p:spTree>
    <p:extLst>
      <p:ext uri="{BB962C8B-B14F-4D97-AF65-F5344CB8AC3E}">
        <p14:creationId xmlns:p14="http://schemas.microsoft.com/office/powerpoint/2010/main" xmlns="" val="1544023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18</a:t>
            </a:fld>
            <a:endParaRPr lang="fr-FR" dirty="0"/>
          </a:p>
        </p:txBody>
      </p:sp>
    </p:spTree>
    <p:extLst>
      <p:ext uri="{BB962C8B-B14F-4D97-AF65-F5344CB8AC3E}">
        <p14:creationId xmlns:p14="http://schemas.microsoft.com/office/powerpoint/2010/main" xmlns="" val="407703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19</a:t>
            </a:fld>
            <a:endParaRPr lang="fr-FR" dirty="0"/>
          </a:p>
        </p:txBody>
      </p:sp>
    </p:spTree>
    <p:extLst>
      <p:ext uri="{BB962C8B-B14F-4D97-AF65-F5344CB8AC3E}">
        <p14:creationId xmlns:p14="http://schemas.microsoft.com/office/powerpoint/2010/main" xmlns="" val="3811360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20</a:t>
            </a:fld>
            <a:endParaRPr lang="fr-FR" dirty="0"/>
          </a:p>
        </p:txBody>
      </p:sp>
    </p:spTree>
    <p:extLst>
      <p:ext uri="{BB962C8B-B14F-4D97-AF65-F5344CB8AC3E}">
        <p14:creationId xmlns:p14="http://schemas.microsoft.com/office/powerpoint/2010/main" xmlns="" val="40918750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21</a:t>
            </a:fld>
            <a:endParaRPr lang="fr-FR" dirty="0"/>
          </a:p>
        </p:txBody>
      </p:sp>
    </p:spTree>
    <p:extLst>
      <p:ext uri="{BB962C8B-B14F-4D97-AF65-F5344CB8AC3E}">
        <p14:creationId xmlns:p14="http://schemas.microsoft.com/office/powerpoint/2010/main" xmlns="" val="302652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22</a:t>
            </a:fld>
            <a:endParaRPr lang="fr-FR" dirty="0"/>
          </a:p>
        </p:txBody>
      </p:sp>
    </p:spTree>
    <p:extLst>
      <p:ext uri="{BB962C8B-B14F-4D97-AF65-F5344CB8AC3E}">
        <p14:creationId xmlns:p14="http://schemas.microsoft.com/office/powerpoint/2010/main" xmlns="" val="49263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23</a:t>
            </a:fld>
            <a:endParaRPr lang="fr-FR" dirty="0"/>
          </a:p>
        </p:txBody>
      </p:sp>
    </p:spTree>
    <p:extLst>
      <p:ext uri="{BB962C8B-B14F-4D97-AF65-F5344CB8AC3E}">
        <p14:creationId xmlns:p14="http://schemas.microsoft.com/office/powerpoint/2010/main" xmlns="" val="9729354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24</a:t>
            </a:fld>
            <a:endParaRPr lang="fr-FR" dirty="0"/>
          </a:p>
        </p:txBody>
      </p:sp>
    </p:spTree>
    <p:extLst>
      <p:ext uri="{BB962C8B-B14F-4D97-AF65-F5344CB8AC3E}">
        <p14:creationId xmlns:p14="http://schemas.microsoft.com/office/powerpoint/2010/main" xmlns="" val="1917760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a:p>
            <a:pPr marL="0" indent="0">
              <a:buFontTx/>
              <a:buNone/>
            </a:pPr>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25</a:t>
            </a:fld>
            <a:endParaRPr lang="fr-FR" dirty="0"/>
          </a:p>
        </p:txBody>
      </p:sp>
    </p:spTree>
    <p:extLst>
      <p:ext uri="{BB962C8B-B14F-4D97-AF65-F5344CB8AC3E}">
        <p14:creationId xmlns:p14="http://schemas.microsoft.com/office/powerpoint/2010/main" xmlns="" val="32139199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26</a:t>
            </a:fld>
            <a:endParaRPr lang="fr-FR" dirty="0"/>
          </a:p>
        </p:txBody>
      </p:sp>
    </p:spTree>
    <p:extLst>
      <p:ext uri="{BB962C8B-B14F-4D97-AF65-F5344CB8AC3E}">
        <p14:creationId xmlns:p14="http://schemas.microsoft.com/office/powerpoint/2010/main" xmlns="" val="34544932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27</a:t>
            </a:fld>
            <a:endParaRPr lang="fr-FR" dirty="0"/>
          </a:p>
        </p:txBody>
      </p:sp>
    </p:spTree>
    <p:extLst>
      <p:ext uri="{BB962C8B-B14F-4D97-AF65-F5344CB8AC3E}">
        <p14:creationId xmlns:p14="http://schemas.microsoft.com/office/powerpoint/2010/main" xmlns="" val="3614098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28</a:t>
            </a:fld>
            <a:endParaRPr lang="fr-FR" dirty="0"/>
          </a:p>
        </p:txBody>
      </p:sp>
    </p:spTree>
    <p:extLst>
      <p:ext uri="{BB962C8B-B14F-4D97-AF65-F5344CB8AC3E}">
        <p14:creationId xmlns:p14="http://schemas.microsoft.com/office/powerpoint/2010/main" xmlns="" val="11545879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29</a:t>
            </a:fld>
            <a:endParaRPr lang="fr-FR" dirty="0"/>
          </a:p>
        </p:txBody>
      </p:sp>
    </p:spTree>
    <p:extLst>
      <p:ext uri="{BB962C8B-B14F-4D97-AF65-F5344CB8AC3E}">
        <p14:creationId xmlns:p14="http://schemas.microsoft.com/office/powerpoint/2010/main" xmlns="" val="35404762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i="0" u="none" strike="noStrike" kern="1200" baseline="0" dirty="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30</a:t>
            </a:fld>
            <a:endParaRPr lang="fr-FR" dirty="0"/>
          </a:p>
        </p:txBody>
      </p:sp>
    </p:spTree>
    <p:extLst>
      <p:ext uri="{BB962C8B-B14F-4D97-AF65-F5344CB8AC3E}">
        <p14:creationId xmlns:p14="http://schemas.microsoft.com/office/powerpoint/2010/main" xmlns="" val="3058563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31</a:t>
            </a:fld>
            <a:endParaRPr lang="fr-FR" dirty="0"/>
          </a:p>
        </p:txBody>
      </p:sp>
    </p:spTree>
    <p:extLst>
      <p:ext uri="{BB962C8B-B14F-4D97-AF65-F5344CB8AC3E}">
        <p14:creationId xmlns:p14="http://schemas.microsoft.com/office/powerpoint/2010/main" xmlns="" val="6229809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i="0"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32</a:t>
            </a:fld>
            <a:endParaRPr lang="fr-FR" dirty="0"/>
          </a:p>
        </p:txBody>
      </p:sp>
    </p:spTree>
    <p:extLst>
      <p:ext uri="{BB962C8B-B14F-4D97-AF65-F5344CB8AC3E}">
        <p14:creationId xmlns:p14="http://schemas.microsoft.com/office/powerpoint/2010/main" xmlns="" val="10086651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1"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33</a:t>
            </a:fld>
            <a:endParaRPr lang="fr-FR" dirty="0"/>
          </a:p>
        </p:txBody>
      </p:sp>
    </p:spTree>
    <p:extLst>
      <p:ext uri="{BB962C8B-B14F-4D97-AF65-F5344CB8AC3E}">
        <p14:creationId xmlns:p14="http://schemas.microsoft.com/office/powerpoint/2010/main" xmlns="" val="42547288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34</a:t>
            </a:fld>
            <a:endParaRPr lang="fr-FR" dirty="0"/>
          </a:p>
        </p:txBody>
      </p:sp>
    </p:spTree>
    <p:extLst>
      <p:ext uri="{BB962C8B-B14F-4D97-AF65-F5344CB8AC3E}">
        <p14:creationId xmlns:p14="http://schemas.microsoft.com/office/powerpoint/2010/main" xmlns="" val="17388533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buNone/>
            </a:pPr>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35</a:t>
            </a:fld>
            <a:endParaRPr lang="fr-FR" dirty="0"/>
          </a:p>
        </p:txBody>
      </p:sp>
    </p:spTree>
    <p:extLst>
      <p:ext uri="{BB962C8B-B14F-4D97-AF65-F5344CB8AC3E}">
        <p14:creationId xmlns:p14="http://schemas.microsoft.com/office/powerpoint/2010/main" xmlns="" val="20043871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36</a:t>
            </a:fld>
            <a:endParaRPr lang="fr-FR" dirty="0"/>
          </a:p>
        </p:txBody>
      </p:sp>
    </p:spTree>
    <p:extLst>
      <p:ext uri="{BB962C8B-B14F-4D97-AF65-F5344CB8AC3E}">
        <p14:creationId xmlns:p14="http://schemas.microsoft.com/office/powerpoint/2010/main" xmlns="" val="36069242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37</a:t>
            </a:fld>
            <a:endParaRPr lang="fr-FR" dirty="0"/>
          </a:p>
        </p:txBody>
      </p:sp>
    </p:spTree>
    <p:extLst>
      <p:ext uri="{BB962C8B-B14F-4D97-AF65-F5344CB8AC3E}">
        <p14:creationId xmlns:p14="http://schemas.microsoft.com/office/powerpoint/2010/main" xmlns="" val="22461459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i="0" u="none" strike="noStrike" kern="1200" baseline="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38</a:t>
            </a:fld>
            <a:endParaRPr lang="fr-FR" dirty="0"/>
          </a:p>
        </p:txBody>
      </p:sp>
    </p:spTree>
    <p:extLst>
      <p:ext uri="{BB962C8B-B14F-4D97-AF65-F5344CB8AC3E}">
        <p14:creationId xmlns:p14="http://schemas.microsoft.com/office/powerpoint/2010/main" xmlns="" val="6954776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39</a:t>
            </a:fld>
            <a:endParaRPr lang="fr-FR" dirty="0"/>
          </a:p>
        </p:txBody>
      </p:sp>
    </p:spTree>
    <p:extLst>
      <p:ext uri="{BB962C8B-B14F-4D97-AF65-F5344CB8AC3E}">
        <p14:creationId xmlns:p14="http://schemas.microsoft.com/office/powerpoint/2010/main" xmlns="" val="42416882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40</a:t>
            </a:fld>
            <a:endParaRPr lang="fr-FR" dirty="0"/>
          </a:p>
        </p:txBody>
      </p:sp>
    </p:spTree>
    <p:extLst>
      <p:ext uri="{BB962C8B-B14F-4D97-AF65-F5344CB8AC3E}">
        <p14:creationId xmlns:p14="http://schemas.microsoft.com/office/powerpoint/2010/main" xmlns="" val="33916444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41</a:t>
            </a:fld>
            <a:endParaRPr lang="fr-FR" dirty="0"/>
          </a:p>
        </p:txBody>
      </p:sp>
    </p:spTree>
    <p:extLst>
      <p:ext uri="{BB962C8B-B14F-4D97-AF65-F5344CB8AC3E}">
        <p14:creationId xmlns:p14="http://schemas.microsoft.com/office/powerpoint/2010/main" xmlns="" val="32519333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42</a:t>
            </a:fld>
            <a:endParaRPr lang="fr-FR" dirty="0"/>
          </a:p>
        </p:txBody>
      </p:sp>
    </p:spTree>
    <p:extLst>
      <p:ext uri="{BB962C8B-B14F-4D97-AF65-F5344CB8AC3E}">
        <p14:creationId xmlns:p14="http://schemas.microsoft.com/office/powerpoint/2010/main" xmlns="" val="35136273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43</a:t>
            </a:fld>
            <a:endParaRPr lang="fr-FR" dirty="0"/>
          </a:p>
        </p:txBody>
      </p:sp>
    </p:spTree>
    <p:extLst>
      <p:ext uri="{BB962C8B-B14F-4D97-AF65-F5344CB8AC3E}">
        <p14:creationId xmlns:p14="http://schemas.microsoft.com/office/powerpoint/2010/main" xmlns="" val="5600505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44</a:t>
            </a:fld>
            <a:endParaRPr lang="fr-F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45</a:t>
            </a:fld>
            <a:endParaRPr lang="fr-FR" dirty="0"/>
          </a:p>
        </p:txBody>
      </p:sp>
    </p:spTree>
    <p:extLst>
      <p:ext uri="{BB962C8B-B14F-4D97-AF65-F5344CB8AC3E}">
        <p14:creationId xmlns:p14="http://schemas.microsoft.com/office/powerpoint/2010/main" xmlns="" val="11134361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46</a:t>
            </a:fld>
            <a:endParaRPr lang="fr-F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47</a:t>
            </a:fld>
            <a:endParaRPr lang="fr-F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48</a:t>
            </a:fld>
            <a:endParaRPr lang="fr-F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49</a:t>
            </a:fld>
            <a:endParaRPr lang="fr-F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50</a:t>
            </a:fld>
            <a:endParaRPr lang="fr-F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51</a:t>
            </a:fld>
            <a:endParaRPr lang="fr-F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52</a:t>
            </a:fld>
            <a:endParaRPr lang="fr-FR" dirty="0"/>
          </a:p>
        </p:txBody>
      </p:sp>
    </p:spTree>
    <p:extLst>
      <p:ext uri="{BB962C8B-B14F-4D97-AF65-F5344CB8AC3E}">
        <p14:creationId xmlns:p14="http://schemas.microsoft.com/office/powerpoint/2010/main" xmlns="" val="29150925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53</a:t>
            </a:fld>
            <a:endParaRPr lang="fr-F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54</a:t>
            </a:fld>
            <a:endParaRPr lang="fr-F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55</a:t>
            </a:fld>
            <a:endParaRPr lang="fr-F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56</a:t>
            </a:fld>
            <a:endParaRPr lang="fr-F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57</a:t>
            </a:fld>
            <a:endParaRPr lang="fr-FR" dirty="0"/>
          </a:p>
        </p:txBody>
      </p:sp>
    </p:spTree>
    <p:extLst>
      <p:ext uri="{BB962C8B-B14F-4D97-AF65-F5344CB8AC3E}">
        <p14:creationId xmlns:p14="http://schemas.microsoft.com/office/powerpoint/2010/main" xmlns="" val="32071998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58</a:t>
            </a:fld>
            <a:endParaRPr lang="fr-F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59</a:t>
            </a:fld>
            <a:endParaRPr lang="fr-F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31D901-EA79-48CE-BC7B-A3070F2F05E0}" type="slidenum">
              <a:rPr lang="fr-FR" smtClean="0"/>
              <a:pPr/>
              <a:t>60</a:t>
            </a:fld>
            <a:endParaRPr lang="fr-FR" dirty="0"/>
          </a:p>
        </p:txBody>
      </p:sp>
    </p:spTree>
    <p:extLst>
      <p:ext uri="{BB962C8B-B14F-4D97-AF65-F5344CB8AC3E}">
        <p14:creationId xmlns:p14="http://schemas.microsoft.com/office/powerpoint/2010/main" xmlns="" val="440173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E0BF2BE9-AE2E-4B8A-A9D4-87206BBF782F}" type="datetime1">
              <a:rPr lang="fr-FR" smtClean="0"/>
              <a:pPr/>
              <a:t>26/04/2017</a:t>
            </a:fld>
            <a:endParaRPr lang="fr-FR" dirty="0"/>
          </a:p>
        </p:txBody>
      </p:sp>
      <p:sp>
        <p:nvSpPr>
          <p:cNvPr id="5" name="Espace réservé du pied de page 4"/>
          <p:cNvSpPr>
            <a:spLocks noGrp="1"/>
          </p:cNvSpPr>
          <p:nvPr>
            <p:ph type="ftr" sz="quarter" idx="11"/>
          </p:nvPr>
        </p:nvSpPr>
        <p:spPr/>
        <p:txBody>
          <a:bodyPr/>
          <a:lstStyle/>
          <a:p>
            <a:r>
              <a:rPr lang="fr-FR" dirty="0"/>
              <a:t>Sophie Bragulat  - RIFSEEP 2017</a:t>
            </a:r>
          </a:p>
        </p:txBody>
      </p:sp>
      <p:sp>
        <p:nvSpPr>
          <p:cNvPr id="6" name="Espace réservé du numéro de diapositive 5"/>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545410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7C27E2-B564-43AB-9BEC-6F11E07BE16D}" type="datetime1">
              <a:rPr lang="fr-FR" smtClean="0"/>
              <a:pPr/>
              <a:t>26/04/2017</a:t>
            </a:fld>
            <a:endParaRPr lang="fr-FR" dirty="0"/>
          </a:p>
        </p:txBody>
      </p:sp>
      <p:sp>
        <p:nvSpPr>
          <p:cNvPr id="5" name="Espace réservé du pied de page 4"/>
          <p:cNvSpPr>
            <a:spLocks noGrp="1"/>
          </p:cNvSpPr>
          <p:nvPr>
            <p:ph type="ftr" sz="quarter" idx="11"/>
          </p:nvPr>
        </p:nvSpPr>
        <p:spPr/>
        <p:txBody>
          <a:bodyPr/>
          <a:lstStyle/>
          <a:p>
            <a:r>
              <a:rPr lang="fr-FR" dirty="0"/>
              <a:t>Sophie Bragulat  - RIFSEEP 2017</a:t>
            </a:r>
          </a:p>
        </p:txBody>
      </p:sp>
      <p:sp>
        <p:nvSpPr>
          <p:cNvPr id="6" name="Espace réservé du numéro de diapositive 5"/>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956926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E71663DB-BD54-48AA-A7CC-13333B5BB794}" type="datetime1">
              <a:rPr lang="fr-FR" smtClean="0"/>
              <a:pPr/>
              <a:t>26/04/2017</a:t>
            </a:fld>
            <a:endParaRPr lang="fr-FR" dirty="0"/>
          </a:p>
        </p:txBody>
      </p:sp>
      <p:sp>
        <p:nvSpPr>
          <p:cNvPr id="5" name="Espace réservé du pied de page 4"/>
          <p:cNvSpPr>
            <a:spLocks noGrp="1"/>
          </p:cNvSpPr>
          <p:nvPr>
            <p:ph type="ftr" sz="quarter" idx="11"/>
          </p:nvPr>
        </p:nvSpPr>
        <p:spPr/>
        <p:txBody>
          <a:bodyPr/>
          <a:lstStyle/>
          <a:p>
            <a:r>
              <a:rPr lang="fr-FR" dirty="0"/>
              <a:t>Sophie Bragulat  - RIFSEEP 2017</a:t>
            </a:r>
          </a:p>
        </p:txBody>
      </p:sp>
      <p:sp>
        <p:nvSpPr>
          <p:cNvPr id="6" name="Espace réservé du numéro de diapositive 5"/>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2269966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355FB0D-1724-4B27-8A18-76995C0BAAF5}" type="datetime1">
              <a:rPr lang="fr-FR" smtClean="0"/>
              <a:pPr/>
              <a:t>26/04/2017</a:t>
            </a:fld>
            <a:endParaRPr lang="fr-FR" dirty="0"/>
          </a:p>
        </p:txBody>
      </p:sp>
      <p:sp>
        <p:nvSpPr>
          <p:cNvPr id="6" name="Espace réservé du pied de page 5"/>
          <p:cNvSpPr>
            <a:spLocks noGrp="1"/>
          </p:cNvSpPr>
          <p:nvPr>
            <p:ph type="ftr" sz="quarter" idx="11"/>
          </p:nvPr>
        </p:nvSpPr>
        <p:spPr/>
        <p:txBody>
          <a:bodyPr/>
          <a:lstStyle/>
          <a:p>
            <a:r>
              <a:rPr lang="fr-FR" dirty="0"/>
              <a:t>Sophie Bragulat  - RIFSEEP 2017</a:t>
            </a:r>
          </a:p>
        </p:txBody>
      </p:sp>
      <p:sp>
        <p:nvSpPr>
          <p:cNvPr id="7" name="Espace réservé du numéro de diapositive 6"/>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2453524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879FD965-B0B2-4985-8B8A-29CEED9B445A}" type="datetime1">
              <a:rPr lang="fr-FR" smtClean="0"/>
              <a:pPr/>
              <a:t>26/04/2017</a:t>
            </a:fld>
            <a:endParaRPr lang="fr-FR" dirty="0"/>
          </a:p>
        </p:txBody>
      </p:sp>
      <p:sp>
        <p:nvSpPr>
          <p:cNvPr id="8" name="Espace réservé du pied de page 7"/>
          <p:cNvSpPr>
            <a:spLocks noGrp="1"/>
          </p:cNvSpPr>
          <p:nvPr>
            <p:ph type="ftr" sz="quarter" idx="11"/>
          </p:nvPr>
        </p:nvSpPr>
        <p:spPr/>
        <p:txBody>
          <a:bodyPr/>
          <a:lstStyle/>
          <a:p>
            <a:r>
              <a:rPr lang="fr-FR" dirty="0"/>
              <a:t>Sophie Bragulat  - RIFSEEP 2017</a:t>
            </a:r>
          </a:p>
        </p:txBody>
      </p:sp>
      <p:sp>
        <p:nvSpPr>
          <p:cNvPr id="9" name="Espace réservé du numéro de diapositive 8"/>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3245974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4629D183-9CB1-4354-9328-20500F79E1F5}" type="datetime1">
              <a:rPr lang="fr-FR" smtClean="0"/>
              <a:pPr/>
              <a:t>26/04/2017</a:t>
            </a:fld>
            <a:endParaRPr lang="fr-FR" dirty="0"/>
          </a:p>
        </p:txBody>
      </p:sp>
      <p:sp>
        <p:nvSpPr>
          <p:cNvPr id="4" name="Espace réservé du pied de page 3"/>
          <p:cNvSpPr>
            <a:spLocks noGrp="1"/>
          </p:cNvSpPr>
          <p:nvPr>
            <p:ph type="ftr" sz="quarter" idx="11"/>
          </p:nvPr>
        </p:nvSpPr>
        <p:spPr/>
        <p:txBody>
          <a:bodyPr/>
          <a:lstStyle/>
          <a:p>
            <a:r>
              <a:rPr lang="fr-FR" dirty="0"/>
              <a:t>Sophie Bragulat  - RIFSEEP 2017</a:t>
            </a:r>
          </a:p>
        </p:txBody>
      </p:sp>
      <p:sp>
        <p:nvSpPr>
          <p:cNvPr id="5" name="Espace réservé du numéro de diapositive 4"/>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30834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4124433-D161-49EF-937A-9D830B925FF5}" type="datetime1">
              <a:rPr lang="fr-FR" smtClean="0"/>
              <a:pPr/>
              <a:t>26/04/2017</a:t>
            </a:fld>
            <a:endParaRPr lang="fr-FR" dirty="0"/>
          </a:p>
        </p:txBody>
      </p:sp>
      <p:sp>
        <p:nvSpPr>
          <p:cNvPr id="3" name="Espace réservé du pied de page 2"/>
          <p:cNvSpPr>
            <a:spLocks noGrp="1"/>
          </p:cNvSpPr>
          <p:nvPr>
            <p:ph type="ftr" sz="quarter" idx="11"/>
          </p:nvPr>
        </p:nvSpPr>
        <p:spPr/>
        <p:txBody>
          <a:bodyPr/>
          <a:lstStyle/>
          <a:p>
            <a:r>
              <a:rPr lang="fr-FR" dirty="0"/>
              <a:t>Sophie Bragulat  - RIFSEEP 2017</a:t>
            </a:r>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1111118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44ECD9F9-6D8F-4D8D-B0AD-671A84155A39}" type="datetime1">
              <a:rPr lang="fr-FR" smtClean="0"/>
              <a:pPr/>
              <a:t>26/04/2017</a:t>
            </a:fld>
            <a:endParaRPr lang="fr-FR" dirty="0"/>
          </a:p>
        </p:txBody>
      </p:sp>
      <p:sp>
        <p:nvSpPr>
          <p:cNvPr id="6" name="Espace réservé du pied de page 5"/>
          <p:cNvSpPr>
            <a:spLocks noGrp="1"/>
          </p:cNvSpPr>
          <p:nvPr>
            <p:ph type="ftr" sz="quarter" idx="11"/>
          </p:nvPr>
        </p:nvSpPr>
        <p:spPr/>
        <p:txBody>
          <a:bodyPr/>
          <a:lstStyle/>
          <a:p>
            <a:r>
              <a:rPr lang="fr-FR" dirty="0"/>
              <a:t>Sophie Bragulat  - RIFSEEP 2017</a:t>
            </a:r>
          </a:p>
        </p:txBody>
      </p:sp>
      <p:sp>
        <p:nvSpPr>
          <p:cNvPr id="7" name="Espace réservé du numéro de diapositive 6"/>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3021931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FD78838-4BA1-49EC-9044-C3E6C12313A1}" type="datetime1">
              <a:rPr lang="fr-FR" smtClean="0"/>
              <a:pPr/>
              <a:t>26/04/2017</a:t>
            </a:fld>
            <a:endParaRPr lang="fr-FR" dirty="0"/>
          </a:p>
        </p:txBody>
      </p:sp>
      <p:sp>
        <p:nvSpPr>
          <p:cNvPr id="6" name="Espace réservé du pied de page 5"/>
          <p:cNvSpPr>
            <a:spLocks noGrp="1"/>
          </p:cNvSpPr>
          <p:nvPr>
            <p:ph type="ftr" sz="quarter" idx="11"/>
          </p:nvPr>
        </p:nvSpPr>
        <p:spPr/>
        <p:txBody>
          <a:bodyPr/>
          <a:lstStyle/>
          <a:p>
            <a:r>
              <a:rPr lang="fr-FR" dirty="0"/>
              <a:t>Sophie Bragulat  - RIFSEEP 2017</a:t>
            </a:r>
          </a:p>
        </p:txBody>
      </p:sp>
      <p:sp>
        <p:nvSpPr>
          <p:cNvPr id="7" name="Espace réservé du numéro de diapositive 6"/>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2153405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E7D8CD4-6E3D-471E-914A-D3684C382BD6}" type="datetime1">
              <a:rPr lang="fr-FR" smtClean="0"/>
              <a:pPr/>
              <a:t>26/04/2017</a:t>
            </a:fld>
            <a:endParaRPr lang="fr-FR" dirty="0"/>
          </a:p>
        </p:txBody>
      </p:sp>
      <p:sp>
        <p:nvSpPr>
          <p:cNvPr id="5" name="Espace réservé du pied de page 4"/>
          <p:cNvSpPr>
            <a:spLocks noGrp="1"/>
          </p:cNvSpPr>
          <p:nvPr>
            <p:ph type="ftr" sz="quarter" idx="11"/>
          </p:nvPr>
        </p:nvSpPr>
        <p:spPr/>
        <p:txBody>
          <a:bodyPr/>
          <a:lstStyle/>
          <a:p>
            <a:r>
              <a:rPr lang="fr-FR" dirty="0"/>
              <a:t>Sophie Bragulat  - RIFSEEP 2017</a:t>
            </a:r>
          </a:p>
        </p:txBody>
      </p:sp>
      <p:sp>
        <p:nvSpPr>
          <p:cNvPr id="6" name="Espace réservé du numéro de diapositive 5"/>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3226334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D4882ED-8BC6-405E-A88D-42589DDC8401}" type="datetime1">
              <a:rPr lang="fr-FR" smtClean="0"/>
              <a:pPr/>
              <a:t>26/04/2017</a:t>
            </a:fld>
            <a:endParaRPr lang="fr-FR" dirty="0"/>
          </a:p>
        </p:txBody>
      </p:sp>
      <p:sp>
        <p:nvSpPr>
          <p:cNvPr id="5" name="Espace réservé du pied de page 4"/>
          <p:cNvSpPr>
            <a:spLocks noGrp="1"/>
          </p:cNvSpPr>
          <p:nvPr>
            <p:ph type="ftr" sz="quarter" idx="11"/>
          </p:nvPr>
        </p:nvSpPr>
        <p:spPr/>
        <p:txBody>
          <a:bodyPr/>
          <a:lstStyle/>
          <a:p>
            <a:r>
              <a:rPr lang="fr-FR" dirty="0"/>
              <a:t>Sophie Bragulat  - RIFSEEP 2017</a:t>
            </a:r>
          </a:p>
        </p:txBody>
      </p:sp>
      <p:sp>
        <p:nvSpPr>
          <p:cNvPr id="6" name="Espace réservé du numéro de diapositive 5"/>
          <p:cNvSpPr>
            <a:spLocks noGrp="1"/>
          </p:cNvSpPr>
          <p:nvPr>
            <p:ph type="sldNum" sz="quarter" idx="12"/>
          </p:nvPr>
        </p:nvSpPr>
        <p:spPr/>
        <p:txBody>
          <a:body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2020689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76C271-EEC0-41B2-BE9F-446303F0B53C}" type="datetime1">
              <a:rPr lang="fr-FR" smtClean="0"/>
              <a:pPr/>
              <a:t>26/04/2017</a:t>
            </a:fld>
            <a:endParaRPr lang="fr-FR" dirty="0"/>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a:t>Sophie Bragulat  - RIFSEEP 2017</a:t>
            </a: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783F0C-0289-4A01-80F7-E0571E2FA1F3}" type="slidenum">
              <a:rPr lang="fr-FR" smtClean="0"/>
              <a:pPr/>
              <a:t>‹N°›</a:t>
            </a:fld>
            <a:endParaRPr lang="fr-FR" dirty="0"/>
          </a:p>
        </p:txBody>
      </p:sp>
    </p:spTree>
    <p:extLst>
      <p:ext uri="{BB962C8B-B14F-4D97-AF65-F5344CB8AC3E}">
        <p14:creationId xmlns:p14="http://schemas.microsoft.com/office/powerpoint/2010/main" xmlns="" val="3324740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weka.fr/rh-publiques/dossier-pratique/dynamiser-la-strategie-rh-dt116/moduler-le-regime-indemnitaire-des-agents-972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weka.fr/rh-publiques/dossier-pratique/dynamiser-la-strategie-rh-dt116/mettre-en-uvre-le-regime-indemnitaire-9712/"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1524000" y="1122363"/>
            <a:ext cx="9144000" cy="2022475"/>
          </a:xfrm>
        </p:spPr>
        <p:txBody>
          <a:bodyPr>
            <a:normAutofit fontScale="90000"/>
          </a:bodyPr>
          <a:lstStyle/>
          <a:p>
            <a:r>
              <a:rPr lang="fr-FR" dirty="0"/>
              <a:t/>
            </a:r>
            <a:br>
              <a:rPr lang="fr-FR" dirty="0"/>
            </a:br>
            <a:r>
              <a:rPr lang="fr-FR" dirty="0"/>
              <a:t/>
            </a:r>
            <a:br>
              <a:rPr lang="fr-FR" dirty="0"/>
            </a:br>
            <a:r>
              <a:rPr lang="fr-FR" dirty="0"/>
              <a:t>Le RIFSEEP</a:t>
            </a:r>
            <a:br>
              <a:rPr lang="fr-FR" dirty="0"/>
            </a:br>
            <a:r>
              <a:rPr lang="fr-FR" dirty="0"/>
              <a:t/>
            </a:r>
            <a:br>
              <a:rPr lang="fr-FR" dirty="0"/>
            </a:br>
            <a:endParaRPr lang="fr-FR" dirty="0"/>
          </a:p>
        </p:txBody>
      </p:sp>
      <p:sp>
        <p:nvSpPr>
          <p:cNvPr id="23" name="Espace réservé du contenu 22"/>
          <p:cNvSpPr>
            <a:spLocks noGrp="1"/>
          </p:cNvSpPr>
          <p:nvPr>
            <p:ph type="subTitle" idx="1"/>
          </p:nvPr>
        </p:nvSpPr>
        <p:spPr>
          <a:xfrm>
            <a:off x="1676400" y="2213723"/>
            <a:ext cx="9144000" cy="2122749"/>
          </a:xfrm>
        </p:spPr>
        <p:txBody>
          <a:bodyPr>
            <a:normAutofit/>
          </a:bodyPr>
          <a:lstStyle/>
          <a:p>
            <a:pPr marL="0" indent="0">
              <a:buNone/>
            </a:pPr>
            <a:r>
              <a:rPr lang="fr-FR" dirty="0"/>
              <a:t/>
            </a:r>
            <a:br>
              <a:rPr lang="fr-FR" dirty="0"/>
            </a:br>
            <a:r>
              <a:rPr lang="fr-FR" sz="3600" dirty="0"/>
              <a:t>le Régime Indemnitaire en Fonction des Sujétions de l’Expertise (IFSE) et de l’Engagement Professionnel (CIA)</a:t>
            </a:r>
            <a:endParaRPr lang="fr-FR" dirty="0"/>
          </a:p>
        </p:txBody>
      </p:sp>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6" name="Rectangle 2"/>
          <p:cNvSpPr>
            <a:spLocks noChangeArrowheads="1"/>
          </p:cNvSpPr>
          <p:nvPr/>
        </p:nvSpPr>
        <p:spPr bwMode="auto">
          <a:xfrm>
            <a:off x="133814" y="687562"/>
            <a:ext cx="259276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2" name="Rectangle 5"/>
          <p:cNvSpPr>
            <a:spLocks noChangeArrowheads="1"/>
          </p:cNvSpPr>
          <p:nvPr/>
        </p:nvSpPr>
        <p:spPr bwMode="auto">
          <a:xfrm>
            <a:off x="304800" y="304800"/>
            <a:ext cx="1353014"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8" name="Rectangle 2"/>
          <p:cNvSpPr>
            <a:spLocks noChangeArrowheads="1"/>
          </p:cNvSpPr>
          <p:nvPr/>
        </p:nvSpPr>
        <p:spPr bwMode="auto">
          <a:xfrm>
            <a:off x="286214" y="839962"/>
            <a:ext cx="259276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9" name="Rectangle 9"/>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0" name="Rectangle 10"/>
          <p:cNvSpPr>
            <a:spLocks noChangeArrowheads="1"/>
          </p:cNvSpPr>
          <p:nvPr/>
        </p:nvSpPr>
        <p:spPr bwMode="auto">
          <a:xfrm>
            <a:off x="304800" y="3048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5" name="Rectangle 11"/>
          <p:cNvSpPr>
            <a:spLocks noChangeArrowheads="1"/>
          </p:cNvSpPr>
          <p:nvPr/>
        </p:nvSpPr>
        <p:spPr bwMode="auto">
          <a:xfrm>
            <a:off x="457200" y="4572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6" name="Rectangle 12"/>
          <p:cNvSpPr>
            <a:spLocks noChangeArrowheads="1"/>
          </p:cNvSpPr>
          <p:nvPr/>
        </p:nvSpPr>
        <p:spPr bwMode="auto">
          <a:xfrm>
            <a:off x="609600" y="6096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pic>
        <p:nvPicPr>
          <p:cNvPr id="29" name="Image 28"/>
          <p:cNvPicPr>
            <a:picLocks noChangeAspect="1"/>
          </p:cNvPicPr>
          <p:nvPr/>
        </p:nvPicPr>
        <p:blipFill>
          <a:blip r:embed="rId3" cstate="print"/>
          <a:stretch>
            <a:fillRect/>
          </a:stretch>
        </p:blipFill>
        <p:spPr>
          <a:xfrm>
            <a:off x="457200" y="4488873"/>
            <a:ext cx="1556713" cy="2025602"/>
          </a:xfrm>
          <a:prstGeom prst="rect">
            <a:avLst/>
          </a:prstGeom>
        </p:spPr>
      </p:pic>
    </p:spTree>
    <p:extLst>
      <p:ext uri="{BB962C8B-B14F-4D97-AF65-F5344CB8AC3E}">
        <p14:creationId xmlns:p14="http://schemas.microsoft.com/office/powerpoint/2010/main" xmlns="" val="15818821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82245"/>
            <a:ext cx="10515600" cy="567563"/>
          </a:xfrm>
        </p:spPr>
        <p:txBody>
          <a:bodyPr>
            <a:normAutofit fontScale="90000"/>
          </a:bodyPr>
          <a:lstStyle/>
          <a:p>
            <a:r>
              <a:rPr lang="fr-FR" dirty="0"/>
              <a:t>Sommaire</a:t>
            </a:r>
          </a:p>
        </p:txBody>
      </p:sp>
      <p:sp>
        <p:nvSpPr>
          <p:cNvPr id="3" name="Espace réservé du contenu 2"/>
          <p:cNvSpPr>
            <a:spLocks noGrp="1"/>
          </p:cNvSpPr>
          <p:nvPr>
            <p:ph sz="half" idx="1"/>
          </p:nvPr>
        </p:nvSpPr>
        <p:spPr>
          <a:xfrm>
            <a:off x="323088" y="749808"/>
            <a:ext cx="5696712" cy="5427155"/>
          </a:xfrm>
        </p:spPr>
        <p:txBody>
          <a:bodyPr>
            <a:normAutofit fontScale="47500" lnSpcReduction="20000"/>
          </a:bodyPr>
          <a:lstStyle/>
          <a:p>
            <a:r>
              <a:rPr lang="fr-FR" dirty="0"/>
              <a:t>Définition du régime indemnitaire</a:t>
            </a:r>
          </a:p>
          <a:p>
            <a:r>
              <a:rPr lang="fr-FR" dirty="0"/>
              <a:t>Composition du régime indemnitaire</a:t>
            </a:r>
          </a:p>
          <a:p>
            <a:r>
              <a:rPr lang="fr-FR" dirty="0"/>
              <a:t>Définition du RIFSEEP</a:t>
            </a:r>
          </a:p>
          <a:p>
            <a:r>
              <a:rPr lang="fr-FR" dirty="0"/>
              <a:t>Références juridiques</a:t>
            </a:r>
          </a:p>
          <a:p>
            <a:r>
              <a:rPr lang="fr-FR" dirty="0"/>
              <a:t>Les objectifs du RIFSEEP</a:t>
            </a:r>
          </a:p>
          <a:p>
            <a:r>
              <a:rPr lang="fr-FR" dirty="0"/>
              <a:t>Les principes de base</a:t>
            </a:r>
          </a:p>
          <a:p>
            <a:r>
              <a:rPr lang="fr-FR" dirty="0"/>
              <a:t>Les différences entre l’ancien RI et le RIFSEEP</a:t>
            </a:r>
          </a:p>
          <a:p>
            <a:r>
              <a:rPr lang="fr-FR" altLang="fr-FR" dirty="0"/>
              <a:t>Comparatif des plafonds annuels des primes</a:t>
            </a:r>
          </a:p>
          <a:p>
            <a:r>
              <a:rPr lang="fr-FR" dirty="0"/>
              <a:t>Les bénéficiaires du RIFSSEP</a:t>
            </a:r>
          </a:p>
          <a:p>
            <a:r>
              <a:rPr lang="fr-FR" dirty="0"/>
              <a:t>Les règles de cumul</a:t>
            </a:r>
          </a:p>
          <a:p>
            <a:r>
              <a:rPr lang="fr-FR" dirty="0"/>
              <a:t>Le calendrier de mise en œuvre du RIFSEEP</a:t>
            </a:r>
          </a:p>
          <a:p>
            <a:r>
              <a:rPr lang="fr-FR" dirty="0"/>
              <a:t>Composition ET principes du RIFSEEP</a:t>
            </a:r>
          </a:p>
          <a:p>
            <a:r>
              <a:rPr lang="fr-FR" dirty="0"/>
              <a:t>L’IFSE l’indemnité de fonctions de sujétions et d ’expertise</a:t>
            </a:r>
          </a:p>
          <a:p>
            <a:r>
              <a:rPr lang="fr-FR" dirty="0"/>
              <a:t>Les critères professionnels </a:t>
            </a:r>
          </a:p>
          <a:p>
            <a:r>
              <a:rPr lang="fr-FR" dirty="0"/>
              <a:t>Les groupes de fonctions</a:t>
            </a:r>
          </a:p>
          <a:p>
            <a:r>
              <a:rPr lang="fr-FR" dirty="0"/>
              <a:t>2 méthodes pour déterminer la part fixe : la hiérarchisation par comparaison et la cotation de postes</a:t>
            </a:r>
          </a:p>
          <a:p>
            <a:r>
              <a:rPr lang="fr-FR" dirty="0"/>
              <a:t>Méthode globale  :  exemple autour d’un organigramme</a:t>
            </a:r>
          </a:p>
          <a:p>
            <a:r>
              <a:rPr lang="fr-FR" dirty="0"/>
              <a:t>Méthode critérielle:  exemple de fiche de poste</a:t>
            </a:r>
          </a:p>
          <a:p>
            <a:r>
              <a:rPr lang="fr-FR" dirty="0"/>
              <a:t>Méthode critérielle:  l</a:t>
            </a:r>
            <a:r>
              <a:rPr lang="fr-FR" altLang="fr-FR" dirty="0"/>
              <a:t>a détermination de la part fixe par cotation des postes</a:t>
            </a:r>
          </a:p>
          <a:p>
            <a:endParaRPr lang="fr-FR" dirty="0"/>
          </a:p>
        </p:txBody>
      </p:sp>
      <p:sp>
        <p:nvSpPr>
          <p:cNvPr id="4" name="Espace réservé du contenu 3"/>
          <p:cNvSpPr>
            <a:spLocks noGrp="1"/>
          </p:cNvSpPr>
          <p:nvPr>
            <p:ph sz="half" idx="2"/>
          </p:nvPr>
        </p:nvSpPr>
        <p:spPr>
          <a:xfrm>
            <a:off x="6019800" y="749808"/>
            <a:ext cx="5849112" cy="5427155"/>
          </a:xfrm>
        </p:spPr>
        <p:txBody>
          <a:bodyPr>
            <a:normAutofit fontScale="47500" lnSpcReduction="20000"/>
          </a:bodyPr>
          <a:lstStyle/>
          <a:p>
            <a:r>
              <a:rPr lang="fr-FR" sz="4000" dirty="0"/>
              <a:t>L’IFSE</a:t>
            </a:r>
            <a:r>
              <a:rPr lang="fr-FR" dirty="0"/>
              <a:t>…l’expérience professionnelle</a:t>
            </a:r>
          </a:p>
          <a:p>
            <a:r>
              <a:rPr lang="fr-FR" sz="4000" dirty="0"/>
              <a:t>L’IFSE</a:t>
            </a:r>
            <a:r>
              <a:rPr lang="fr-FR" dirty="0"/>
              <a:t>…l’expérience professionnelle – exemple de cotation</a:t>
            </a:r>
          </a:p>
          <a:p>
            <a:r>
              <a:rPr lang="fr-FR" sz="3200" dirty="0"/>
              <a:t>IFSE…</a:t>
            </a:r>
            <a:r>
              <a:rPr lang="fr-FR" dirty="0"/>
              <a:t>le réexamen du montant</a:t>
            </a:r>
          </a:p>
          <a:p>
            <a:r>
              <a:rPr lang="fr-FR" dirty="0"/>
              <a:t>IFSE … maintien du  montant individuel lors de la mise en place de l’IFSE</a:t>
            </a:r>
          </a:p>
          <a:p>
            <a:r>
              <a:rPr lang="pt-BR" dirty="0"/>
              <a:t>Si je change de poste , lem montant de ll’IFSE peut il baisser ?</a:t>
            </a:r>
            <a:endParaRPr lang="fr-FR" dirty="0"/>
          </a:p>
          <a:p>
            <a:r>
              <a:rPr lang="fr-FR" dirty="0"/>
              <a:t>IFSE … Montants plafonds</a:t>
            </a:r>
          </a:p>
          <a:p>
            <a:r>
              <a:rPr lang="fr-FR" dirty="0"/>
              <a:t>le CIA – complément indemnitaire annuel</a:t>
            </a:r>
          </a:p>
          <a:p>
            <a:r>
              <a:rPr lang="fr-FR" dirty="0"/>
              <a:t>le CIA – complément indemnitaire annuel … exemple </a:t>
            </a:r>
          </a:p>
          <a:p>
            <a:r>
              <a:rPr lang="fr-FR" dirty="0"/>
              <a:t>le CIA   exemple de cotation </a:t>
            </a:r>
          </a:p>
          <a:p>
            <a:r>
              <a:rPr lang="fr-FR" b="1" dirty="0"/>
              <a:t>Le  </a:t>
            </a:r>
            <a:r>
              <a:rPr lang="fr-FR" dirty="0"/>
              <a:t>RIFSEEP …le montants maxima par groupe de fonction</a:t>
            </a:r>
          </a:p>
          <a:p>
            <a:r>
              <a:rPr lang="fr-FR" dirty="0"/>
              <a:t>Le RIFSEEP… les cas de suspension en cas d’absence</a:t>
            </a:r>
            <a:r>
              <a:rPr lang="fr-FR" i="1" dirty="0"/>
              <a:t> (uniquement l'IFSE ou uniquement le CIA, ou les 2)</a:t>
            </a:r>
          </a:p>
          <a:p>
            <a:r>
              <a:rPr lang="fr-FR" dirty="0"/>
              <a:t>Le RIFSEEP …  les voies de recours </a:t>
            </a:r>
          </a:p>
          <a:p>
            <a:r>
              <a:rPr lang="fr-FR" sz="3000" dirty="0"/>
              <a:t>Le RIFSEEP </a:t>
            </a:r>
            <a:r>
              <a:rPr lang="fr-FR" sz="3200" dirty="0"/>
              <a:t>…</a:t>
            </a:r>
            <a:r>
              <a:rPr lang="fr-FR" dirty="0"/>
              <a:t>La mise en œuvre</a:t>
            </a:r>
          </a:p>
          <a:p>
            <a:r>
              <a:rPr lang="fr-FR" dirty="0"/>
              <a:t>Le IFSEEP …L’entrée en vigueur au sein des collectivités territoriales</a:t>
            </a:r>
          </a:p>
          <a:p>
            <a:r>
              <a:rPr lang="fr-FR" dirty="0"/>
              <a:t>Le RIFSEEP … l’arrêté </a:t>
            </a:r>
          </a:p>
          <a:p>
            <a:r>
              <a:rPr lang="fr-FR" dirty="0"/>
              <a:t>Le RIFSEEP … les principales étapes de sa mise en place</a:t>
            </a:r>
          </a:p>
          <a:p>
            <a:r>
              <a:rPr lang="fr-FR" dirty="0"/>
              <a:t>Le RIFSEEP la délibération pas à pas </a:t>
            </a:r>
          </a:p>
          <a:p>
            <a:endParaRPr lang="fr-FR" dirty="0"/>
          </a:p>
          <a:p>
            <a:endParaRPr lang="fr-FR" dirty="0"/>
          </a:p>
        </p:txBody>
      </p:sp>
      <p:sp>
        <p:nvSpPr>
          <p:cNvPr id="5" name="Espace réservé du numéro de diapositive 4"/>
          <p:cNvSpPr>
            <a:spLocks noGrp="1"/>
          </p:cNvSpPr>
          <p:nvPr>
            <p:ph type="sldNum" sz="quarter" idx="12"/>
          </p:nvPr>
        </p:nvSpPr>
        <p:spPr/>
        <p:txBody>
          <a:bodyPr/>
          <a:lstStyle/>
          <a:p>
            <a:fld id="{23783F0C-0289-4A01-80F7-E0571E2FA1F3}" type="slidenum">
              <a:rPr lang="fr-FR" smtClean="0"/>
              <a:pPr/>
              <a:t>2</a:t>
            </a:fld>
            <a:endParaRPr lang="fr-FR" dirty="0"/>
          </a:p>
        </p:txBody>
      </p:sp>
    </p:spTree>
    <p:extLst>
      <p:ext uri="{BB962C8B-B14F-4D97-AF65-F5344CB8AC3E}">
        <p14:creationId xmlns:p14="http://schemas.microsoft.com/office/powerpoint/2010/main" xmlns="" val="28586612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2900" y="1072159"/>
            <a:ext cx="11387138" cy="4985980"/>
          </a:xfrm>
          <a:prstGeom prst="rect">
            <a:avLst/>
          </a:prstGeom>
        </p:spPr>
        <p:txBody>
          <a:bodyPr wrap="square">
            <a:spAutoFit/>
          </a:bodyPr>
          <a:lstStyle/>
          <a:p>
            <a:pPr algn="ctr"/>
            <a:r>
              <a:rPr lang="fr-FR" sz="2000" b="1" dirty="0">
                <a:solidFill>
                  <a:srgbClr val="00B39A"/>
                </a:solidFill>
                <a:latin typeface="BurlingamePro-CondBold"/>
              </a:rPr>
              <a:t>Définition du régime indemnitaire </a:t>
            </a:r>
          </a:p>
          <a:p>
            <a:pPr algn="ctr"/>
            <a:endParaRPr lang="fr-FR" sz="2000" b="1" dirty="0">
              <a:solidFill>
                <a:srgbClr val="00B39A"/>
              </a:solidFill>
              <a:latin typeface="BurlingamePro-CondBold"/>
            </a:endParaRPr>
          </a:p>
          <a:p>
            <a:r>
              <a:rPr lang="fr-FR" dirty="0">
                <a:solidFill>
                  <a:srgbClr val="000000"/>
                </a:solidFill>
                <a:latin typeface="AbrilText-Regular"/>
              </a:rPr>
              <a:t>Le régime indemnitaire est constitué par l’ensemble des sommes perçues par un agent, en contrepartie ou à l’occasion du service qu’il exécute dans le cadre des fonctions définies par le statut particulier dont il relève.</a:t>
            </a:r>
          </a:p>
          <a:p>
            <a:endParaRPr lang="fr-FR" dirty="0">
              <a:solidFill>
                <a:srgbClr val="000000"/>
              </a:solidFill>
              <a:latin typeface="AbrilText-Regular"/>
            </a:endParaRPr>
          </a:p>
          <a:p>
            <a:r>
              <a:rPr lang="fr-FR" b="1" dirty="0">
                <a:solidFill>
                  <a:srgbClr val="FF0000"/>
                </a:solidFill>
                <a:latin typeface="AbrilText-Regular"/>
              </a:rPr>
              <a:t>Le régime indemnitaire se définit comme un complément du traitement distinct des autres éléments de rémunération.</a:t>
            </a:r>
          </a:p>
          <a:p>
            <a:endParaRPr lang="fr-FR" dirty="0">
              <a:solidFill>
                <a:srgbClr val="000000"/>
              </a:solidFill>
              <a:latin typeface="AbrilText-Regular"/>
            </a:endParaRPr>
          </a:p>
          <a:p>
            <a:r>
              <a:rPr lang="fr-FR" dirty="0">
                <a:solidFill>
                  <a:srgbClr val="000000"/>
                </a:solidFill>
                <a:latin typeface="AbrilText-Regular"/>
              </a:rPr>
              <a:t>Les avantages consentis au titre du régime indemnitaire ont un caractère facultatif, qui découle de l’article 88 de la loi du 26 janvier 1984 et du décret n° 91-875 du 6 septembre 1991.</a:t>
            </a:r>
          </a:p>
          <a:p>
            <a:endParaRPr lang="fr-FR" dirty="0">
              <a:solidFill>
                <a:srgbClr val="000000"/>
              </a:solidFill>
              <a:latin typeface="AbrilText-Regular"/>
            </a:endParaRPr>
          </a:p>
          <a:p>
            <a:r>
              <a:rPr lang="fr-FR" dirty="0">
                <a:solidFill>
                  <a:srgbClr val="000000"/>
                </a:solidFill>
                <a:latin typeface="AbrilText-Regular"/>
              </a:rPr>
              <a:t>Les primes et indemnités sont attribuées sur la base d’une décision de l’organe délibérant. </a:t>
            </a:r>
          </a:p>
          <a:p>
            <a:pPr algn="ctr"/>
            <a:r>
              <a:rPr lang="fr-FR" sz="4400" dirty="0">
                <a:solidFill>
                  <a:srgbClr val="000000"/>
                </a:solidFill>
              </a:rPr>
              <a:t>≠</a:t>
            </a:r>
          </a:p>
          <a:p>
            <a:r>
              <a:rPr lang="fr-FR" dirty="0">
                <a:solidFill>
                  <a:srgbClr val="000000"/>
                </a:solidFill>
                <a:latin typeface="AbrilText-Regular"/>
              </a:rPr>
              <a:t>En cela, elles se distinguent des </a:t>
            </a:r>
            <a:r>
              <a:rPr lang="fr-FR" b="1" dirty="0">
                <a:solidFill>
                  <a:srgbClr val="FF0000"/>
                </a:solidFill>
                <a:latin typeface="AbrilText-Regular"/>
              </a:rPr>
              <a:t>éléments obligatoires de rémunération </a:t>
            </a:r>
            <a:r>
              <a:rPr lang="fr-FR" dirty="0">
                <a:solidFill>
                  <a:srgbClr val="000000"/>
                </a:solidFill>
                <a:latin typeface="AbrilText-Regular"/>
              </a:rPr>
              <a:t>qui sont :</a:t>
            </a:r>
          </a:p>
          <a:p>
            <a:r>
              <a:rPr lang="fr-FR" dirty="0">
                <a:solidFill>
                  <a:srgbClr val="000000"/>
                </a:solidFill>
                <a:latin typeface="AbrilText-Regular"/>
              </a:rPr>
              <a:t>- le traitement indiciaire (éventuellement majoré par la nouvelle bonification indiciaire)</a:t>
            </a:r>
          </a:p>
          <a:p>
            <a:r>
              <a:rPr lang="fr-FR" dirty="0">
                <a:solidFill>
                  <a:srgbClr val="000000"/>
                </a:solidFill>
                <a:latin typeface="AbrilText-Regular"/>
              </a:rPr>
              <a:t>- le supplément familial</a:t>
            </a:r>
          </a:p>
          <a:p>
            <a:r>
              <a:rPr lang="fr-FR" dirty="0">
                <a:solidFill>
                  <a:srgbClr val="000000"/>
                </a:solidFill>
                <a:latin typeface="AbrilText-Regular"/>
              </a:rPr>
              <a:t>- l’indemnité de résidence servis aux agents territoriaux.</a:t>
            </a:r>
            <a:endParaRPr lang="fr-FR" dirty="0"/>
          </a:p>
        </p:txBody>
      </p:sp>
      <p:sp>
        <p:nvSpPr>
          <p:cNvPr id="2" name="Espace réservé du numéro de diapositive 1"/>
          <p:cNvSpPr>
            <a:spLocks noGrp="1"/>
          </p:cNvSpPr>
          <p:nvPr>
            <p:ph type="sldNum" sz="quarter" idx="12"/>
          </p:nvPr>
        </p:nvSpPr>
        <p:spPr/>
        <p:txBody>
          <a:bodyPr/>
          <a:lstStyle/>
          <a:p>
            <a:fld id="{23783F0C-0289-4A01-80F7-E0571E2FA1F3}" type="slidenum">
              <a:rPr lang="fr-FR" smtClean="0"/>
              <a:pPr/>
              <a:t>3</a:t>
            </a:fld>
            <a:endParaRPr lang="fr-FR" dirty="0"/>
          </a:p>
        </p:txBody>
      </p:sp>
    </p:spTree>
    <p:extLst>
      <p:ext uri="{BB962C8B-B14F-4D97-AF65-F5344CB8AC3E}">
        <p14:creationId xmlns:p14="http://schemas.microsoft.com/office/powerpoint/2010/main" xmlns="" val="30757727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903" y="197346"/>
            <a:ext cx="11736871" cy="5693866"/>
          </a:xfrm>
          <a:prstGeom prst="rect">
            <a:avLst/>
          </a:prstGeom>
        </p:spPr>
        <p:txBody>
          <a:bodyPr wrap="square">
            <a:spAutoFit/>
          </a:bodyPr>
          <a:lstStyle/>
          <a:p>
            <a:pPr algn="ctr"/>
            <a:r>
              <a:rPr lang="fr-FR" sz="2800" b="1" dirty="0">
                <a:solidFill>
                  <a:srgbClr val="00B0F0"/>
                </a:solidFill>
              </a:rPr>
              <a:t>Composition du régime indemnitaire </a:t>
            </a:r>
          </a:p>
          <a:p>
            <a:endParaRPr lang="fr-FR" sz="2400" dirty="0"/>
          </a:p>
          <a:p>
            <a:r>
              <a:rPr lang="fr-FR" sz="2400" dirty="0"/>
              <a:t>– </a:t>
            </a:r>
            <a:r>
              <a:rPr lang="fr-FR" sz="2400" b="1" dirty="0">
                <a:solidFill>
                  <a:srgbClr val="FF0000"/>
                </a:solidFill>
              </a:rPr>
              <a:t>primes et indemnités ayant le caractère de remboursement de frais </a:t>
            </a:r>
            <a:r>
              <a:rPr lang="fr-FR" sz="2400" dirty="0"/>
              <a:t>(indemnités pour frais de déplacement, etc… </a:t>
            </a:r>
          </a:p>
          <a:p>
            <a:endParaRPr lang="fr-FR" sz="2400" dirty="0"/>
          </a:p>
          <a:p>
            <a:r>
              <a:rPr lang="fr-FR" sz="2400" dirty="0"/>
              <a:t>– </a:t>
            </a:r>
            <a:r>
              <a:rPr lang="fr-FR" sz="2400" b="1" dirty="0">
                <a:solidFill>
                  <a:srgbClr val="FF0000"/>
                </a:solidFill>
              </a:rPr>
              <a:t>primes et indemnités compensant une sujétion de service particulière, des contraintes professionnelles </a:t>
            </a:r>
            <a:r>
              <a:rPr lang="fr-FR" sz="2400" dirty="0"/>
              <a:t>(primes informatiques, indemnités pour travaux dangereux, insalubres ou salissants, indemnités horaires pour travaux supplémentaires, prime de sujétion, prime d’encadrement, prime de responsabilité, indemnité forfaitaire pour travaux supplémentaires…) </a:t>
            </a:r>
          </a:p>
          <a:p>
            <a:endParaRPr lang="fr-FR" sz="2400" dirty="0"/>
          </a:p>
          <a:p>
            <a:r>
              <a:rPr lang="fr-FR" sz="2400" dirty="0"/>
              <a:t>– </a:t>
            </a:r>
            <a:r>
              <a:rPr lang="fr-FR" sz="2400" b="1" dirty="0">
                <a:solidFill>
                  <a:srgbClr val="FF0000"/>
                </a:solidFill>
              </a:rPr>
              <a:t>primes et indemnités dont l’objet est d’accroître la rémunération</a:t>
            </a:r>
          </a:p>
          <a:p>
            <a:r>
              <a:rPr lang="fr-FR" sz="2400" dirty="0"/>
              <a:t>compte tenu de la valeur professionnelle de l’agent, de sa technicité, de ses responsabilités (primes de service et de rendement, indemnité spécifique de service, indemnité d’administration et de technicité).</a:t>
            </a:r>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4</a:t>
            </a:fld>
            <a:endParaRPr lang="fr-FR" dirty="0"/>
          </a:p>
        </p:txBody>
      </p:sp>
    </p:spTree>
    <p:extLst>
      <p:ext uri="{BB962C8B-B14F-4D97-AF65-F5344CB8AC3E}">
        <p14:creationId xmlns:p14="http://schemas.microsoft.com/office/powerpoint/2010/main" xmlns="" val="27633745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0877" y="0"/>
            <a:ext cx="10515600" cy="1026367"/>
          </a:xfrm>
        </p:spPr>
        <p:txBody>
          <a:bodyPr>
            <a:normAutofit/>
          </a:bodyPr>
          <a:lstStyle/>
          <a:p>
            <a:r>
              <a:rPr lang="fr-FR" b="1" dirty="0">
                <a:solidFill>
                  <a:srgbClr val="00B0F0"/>
                </a:solidFill>
              </a:rPr>
              <a:t>C’est quoi le RIFSEEP ?</a:t>
            </a:r>
          </a:p>
        </p:txBody>
      </p:sp>
      <p:sp>
        <p:nvSpPr>
          <p:cNvPr id="3" name="Espace réservé du contenu 2"/>
          <p:cNvSpPr>
            <a:spLocks noGrp="1"/>
          </p:cNvSpPr>
          <p:nvPr>
            <p:ph idx="1"/>
          </p:nvPr>
        </p:nvSpPr>
        <p:spPr>
          <a:xfrm>
            <a:off x="233916" y="929886"/>
            <a:ext cx="11754884" cy="5564220"/>
          </a:xfrm>
        </p:spPr>
        <p:txBody>
          <a:bodyPr>
            <a:normAutofit fontScale="92500" lnSpcReduction="20000"/>
          </a:bodyPr>
          <a:lstStyle/>
          <a:p>
            <a:pPr>
              <a:buNone/>
            </a:pPr>
            <a:r>
              <a:rPr lang="fr-FR" sz="3400" dirty="0"/>
              <a:t>le </a:t>
            </a:r>
            <a:r>
              <a:rPr lang="fr-FR" sz="3400" b="1" dirty="0">
                <a:solidFill>
                  <a:srgbClr val="FF0000"/>
                </a:solidFill>
              </a:rPr>
              <a:t>R</a:t>
            </a:r>
            <a:r>
              <a:rPr lang="fr-FR" sz="3400" dirty="0"/>
              <a:t>égime </a:t>
            </a:r>
            <a:r>
              <a:rPr lang="fr-FR" sz="3400" b="1" dirty="0">
                <a:solidFill>
                  <a:srgbClr val="FF0000"/>
                </a:solidFill>
              </a:rPr>
              <a:t>I</a:t>
            </a:r>
            <a:r>
              <a:rPr lang="fr-FR" sz="3400" dirty="0"/>
              <a:t>ndemnitaire tenant compte des </a:t>
            </a:r>
            <a:r>
              <a:rPr lang="fr-FR" sz="3400" b="1" dirty="0">
                <a:solidFill>
                  <a:srgbClr val="FF0000"/>
                </a:solidFill>
              </a:rPr>
              <a:t>F</a:t>
            </a:r>
            <a:r>
              <a:rPr lang="fr-FR" sz="3400" dirty="0"/>
              <a:t>onctions, des </a:t>
            </a:r>
            <a:r>
              <a:rPr lang="fr-FR" sz="3400" b="1" dirty="0">
                <a:solidFill>
                  <a:srgbClr val="FF0000"/>
                </a:solidFill>
              </a:rPr>
              <a:t>S</a:t>
            </a:r>
            <a:r>
              <a:rPr lang="fr-FR" sz="3400" dirty="0"/>
              <a:t>ujétions, de l’</a:t>
            </a:r>
            <a:r>
              <a:rPr lang="fr-FR" sz="3400" b="1" dirty="0">
                <a:solidFill>
                  <a:srgbClr val="FF0000"/>
                </a:solidFill>
              </a:rPr>
              <a:t>E</a:t>
            </a:r>
            <a:r>
              <a:rPr lang="fr-FR" sz="3400" dirty="0"/>
              <a:t>xpertise et de l’</a:t>
            </a:r>
            <a:r>
              <a:rPr lang="fr-FR" sz="3400" b="1" dirty="0">
                <a:solidFill>
                  <a:srgbClr val="FF0000"/>
                </a:solidFill>
              </a:rPr>
              <a:t>E</a:t>
            </a:r>
            <a:r>
              <a:rPr lang="fr-FR" sz="3400" dirty="0"/>
              <a:t>ngagement </a:t>
            </a:r>
            <a:r>
              <a:rPr lang="fr-FR" sz="3400" b="1" dirty="0">
                <a:solidFill>
                  <a:srgbClr val="FF0000"/>
                </a:solidFill>
              </a:rPr>
              <a:t>P</a:t>
            </a:r>
            <a:r>
              <a:rPr lang="fr-FR" sz="3400" dirty="0"/>
              <a:t>rofessionnel</a:t>
            </a:r>
          </a:p>
          <a:p>
            <a:pPr>
              <a:buNone/>
            </a:pPr>
            <a:endParaRPr lang="fr-FR" sz="3300" dirty="0">
              <a:solidFill>
                <a:srgbClr val="FF0000"/>
              </a:solidFill>
            </a:endParaRPr>
          </a:p>
          <a:p>
            <a:pPr>
              <a:buNone/>
            </a:pPr>
            <a:r>
              <a:rPr lang="fr-FR" sz="3200" dirty="0"/>
              <a:t>A l’occasion de sa mise en place,</a:t>
            </a:r>
          </a:p>
          <a:p>
            <a:r>
              <a:rPr lang="fr-FR" sz="3200" dirty="0"/>
              <a:t>la seule part obligatoire est </a:t>
            </a:r>
            <a:r>
              <a:rPr lang="fr-FR" sz="3200" b="1" u="sng" dirty="0">
                <a:solidFill>
                  <a:srgbClr val="00B0F0"/>
                </a:solidFill>
                <a:hlinkClick r:id="rId3"/>
              </a:rPr>
              <a:t>l’IFSE</a:t>
            </a:r>
            <a:r>
              <a:rPr lang="fr-FR" sz="3200" b="1" u="sng" dirty="0">
                <a:solidFill>
                  <a:srgbClr val="00B0F0"/>
                </a:solidFill>
              </a:rPr>
              <a:t>  l’indemnité de fonction, de sujétion et d’expertise</a:t>
            </a:r>
            <a:r>
              <a:rPr lang="fr-FR" dirty="0"/>
              <a:t>. Cette indemnité repose, d’une part, sur une formalisation précise de critères professionnels et d’autre part, sur la prise en compte de l’expérience professionnelle.</a:t>
            </a:r>
          </a:p>
          <a:p>
            <a:endParaRPr lang="fr-FR" dirty="0"/>
          </a:p>
          <a:p>
            <a:pPr>
              <a:buNone/>
            </a:pPr>
            <a:r>
              <a:rPr lang="fr-FR" sz="3200" b="1" dirty="0">
                <a:solidFill>
                  <a:srgbClr val="00B0F0"/>
                </a:solidFill>
                <a:hlinkClick r:id="rId4"/>
              </a:rPr>
              <a:t>Le CIA</a:t>
            </a:r>
            <a:r>
              <a:rPr lang="fr-FR" sz="3200" b="1" dirty="0">
                <a:solidFill>
                  <a:srgbClr val="00B0F0"/>
                </a:solidFill>
              </a:rPr>
              <a:t> l</a:t>
            </a:r>
            <a:r>
              <a:rPr lang="fr-FR" sz="3200" b="1" u="sng" dirty="0">
                <a:solidFill>
                  <a:srgbClr val="00B0F0"/>
                </a:solidFill>
              </a:rPr>
              <a:t>e complément indemnitaire annuel</a:t>
            </a:r>
            <a:r>
              <a:rPr lang="fr-FR" sz="3200" b="1" dirty="0">
                <a:solidFill>
                  <a:srgbClr val="00B0F0"/>
                </a:solidFill>
              </a:rPr>
              <a:t>    </a:t>
            </a:r>
            <a:r>
              <a:rPr lang="fr-FR" sz="3200" dirty="0"/>
              <a:t>le dispositif est fondé sur la manière de servir et l’engagement professionnel, il n’a pas de caractère obligatoire ni dans le principe ni d’une année sur l’autre, </a:t>
            </a:r>
          </a:p>
          <a:p>
            <a:pPr>
              <a:buNone/>
            </a:pPr>
            <a:r>
              <a:rPr lang="fr-FR" sz="3200" dirty="0">
                <a:solidFill>
                  <a:srgbClr val="FF0000"/>
                </a:solidFill>
              </a:rPr>
              <a:t>Si aucun régime indemnitaire n’existait dans la collectivité ou pour certains cadres d’emplois, la mise en œuvre du RIFSEEP ne s’impose pas.</a:t>
            </a:r>
            <a:endParaRPr lang="fr-FR" dirty="0">
              <a:solidFill>
                <a:srgbClr val="FF0000"/>
              </a:solidFill>
            </a:endParaRPr>
          </a:p>
          <a:p>
            <a:pPr>
              <a:buNone/>
            </a:pPr>
            <a:endParaRPr lang="fr-FR" sz="3200" dirty="0"/>
          </a:p>
          <a:p>
            <a:pPr>
              <a:buNone/>
            </a:pPr>
            <a:endParaRPr lang="fr-FR" sz="3400" dirty="0"/>
          </a:p>
          <a:p>
            <a:pPr>
              <a:buNone/>
            </a:pPr>
            <a:endParaRPr lang="fr-FR" sz="3600" dirty="0"/>
          </a:p>
          <a:p>
            <a:pPr marL="0" indent="0">
              <a:buFontTx/>
              <a:buChar char="-"/>
            </a:pPr>
            <a:endParaRPr lang="fr-FR" sz="3400" b="1" dirty="0"/>
          </a:p>
          <a:p>
            <a:endParaRPr lang="fr-FR" dirty="0"/>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5</a:t>
            </a:fld>
            <a:endParaRPr lang="fr-FR" dirty="0"/>
          </a:p>
        </p:txBody>
      </p:sp>
    </p:spTree>
    <p:extLst>
      <p:ext uri="{BB962C8B-B14F-4D97-AF65-F5344CB8AC3E}">
        <p14:creationId xmlns:p14="http://schemas.microsoft.com/office/powerpoint/2010/main" xmlns="" val="21879496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ctrTitle"/>
          </p:nvPr>
        </p:nvSpPr>
        <p:spPr>
          <a:xfrm>
            <a:off x="746210" y="873518"/>
            <a:ext cx="9144000" cy="689811"/>
          </a:xfrm>
        </p:spPr>
        <p:txBody>
          <a:bodyPr>
            <a:normAutofit fontScale="90000"/>
          </a:bodyPr>
          <a:lstStyle/>
          <a:p>
            <a:pPr algn="l"/>
            <a:r>
              <a:rPr lang="fr-FR" sz="3600" b="1" dirty="0">
                <a:solidFill>
                  <a:srgbClr val="00B0F0"/>
                </a:solidFill>
              </a:rPr>
              <a:t>LES RÉFÉRENCES JURIDIQUES</a:t>
            </a:r>
            <a:r>
              <a:rPr lang="fr-FR" dirty="0"/>
              <a:t/>
            </a:r>
            <a:br>
              <a:rPr lang="fr-FR" dirty="0"/>
            </a:br>
            <a:endParaRPr lang="fr-FR" dirty="0"/>
          </a:p>
        </p:txBody>
      </p:sp>
      <p:sp>
        <p:nvSpPr>
          <p:cNvPr id="23" name="Espace réservé du contenu 22"/>
          <p:cNvSpPr>
            <a:spLocks noGrp="1"/>
          </p:cNvSpPr>
          <p:nvPr>
            <p:ph type="subTitle" idx="1"/>
          </p:nvPr>
        </p:nvSpPr>
        <p:spPr>
          <a:xfrm>
            <a:off x="1784555" y="1347895"/>
            <a:ext cx="9586451" cy="4680741"/>
          </a:xfrm>
        </p:spPr>
        <p:txBody>
          <a:bodyPr>
            <a:normAutofit/>
          </a:bodyPr>
          <a:lstStyle/>
          <a:p>
            <a:pPr algn="l"/>
            <a:endParaRPr lang="fr-FR" dirty="0"/>
          </a:p>
          <a:p>
            <a:pPr algn="l"/>
            <a:r>
              <a:rPr lang="fr-FR" b="1" dirty="0"/>
              <a:t>Loi n° 84-53 du 26 janvier 1984 </a:t>
            </a:r>
            <a:r>
              <a:rPr lang="fr-FR" dirty="0"/>
              <a:t>portant dispositions statutaires relatives à la </a:t>
            </a:r>
            <a:r>
              <a:rPr lang="fr-FR" b="1" dirty="0"/>
              <a:t>Fonction Publique Territoriale </a:t>
            </a:r>
            <a:endParaRPr lang="fr-FR" dirty="0"/>
          </a:p>
          <a:p>
            <a:pPr algn="l"/>
            <a:r>
              <a:rPr lang="fr-FR" b="1" dirty="0"/>
              <a:t>Décret n° 2014-513 du 20 mai 2014 </a:t>
            </a:r>
            <a:r>
              <a:rPr lang="fr-FR" dirty="0"/>
              <a:t>portant création d'un régime indemnitaire tenant compte des fonctions, des sujétions, de l'expertise et de l'engagement professionnel dans la Fonction Publique de l'État </a:t>
            </a:r>
          </a:p>
          <a:p>
            <a:pPr algn="l"/>
            <a:r>
              <a:rPr lang="fr-FR" b="1" dirty="0"/>
              <a:t>Circulaire NOR RDFF1427139C du 5 décembre 2014 </a:t>
            </a:r>
            <a:r>
              <a:rPr lang="fr-FR" dirty="0"/>
              <a:t>relative à la mise en œuvre du régime indemnitaire tenant compte des fonctions, des sujétions, de l’expertise et de l’engagement professionnel </a:t>
            </a:r>
          </a:p>
          <a:p>
            <a:pPr algn="l"/>
            <a:r>
              <a:rPr lang="fr-FR" dirty="0"/>
              <a:t>Différents arrêtés ministériels </a:t>
            </a:r>
          </a:p>
          <a:p>
            <a:pPr algn="l"/>
            <a:endParaRPr lang="fr-FR" altLang="fr-FR" sz="2200" b="1" i="1" dirty="0">
              <a:solidFill>
                <a:srgbClr val="7030A0"/>
              </a:solidFill>
              <a:latin typeface="Arial" panose="020B0604020202020204" pitchFamily="34" charset="0"/>
            </a:endParaRPr>
          </a:p>
          <a:p>
            <a:pPr marL="0" indent="0">
              <a:buNone/>
            </a:pPr>
            <a:endParaRPr lang="fr-FR" dirty="0"/>
          </a:p>
        </p:txBody>
      </p:sp>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6" name="Rectangle 2"/>
          <p:cNvSpPr>
            <a:spLocks noChangeArrowheads="1"/>
          </p:cNvSpPr>
          <p:nvPr/>
        </p:nvSpPr>
        <p:spPr bwMode="auto">
          <a:xfrm>
            <a:off x="133814" y="687562"/>
            <a:ext cx="259276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2" name="Rectangle 5"/>
          <p:cNvSpPr>
            <a:spLocks noChangeArrowheads="1"/>
          </p:cNvSpPr>
          <p:nvPr/>
        </p:nvSpPr>
        <p:spPr bwMode="auto">
          <a:xfrm>
            <a:off x="304800" y="304800"/>
            <a:ext cx="1353014"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8" name="Rectangle 2"/>
          <p:cNvSpPr>
            <a:spLocks noChangeArrowheads="1"/>
          </p:cNvSpPr>
          <p:nvPr/>
        </p:nvSpPr>
        <p:spPr bwMode="auto">
          <a:xfrm>
            <a:off x="286214" y="839962"/>
            <a:ext cx="259276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9" name="Rectangle 9"/>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0" name="Rectangle 10"/>
          <p:cNvSpPr>
            <a:spLocks noChangeArrowheads="1"/>
          </p:cNvSpPr>
          <p:nvPr/>
        </p:nvSpPr>
        <p:spPr bwMode="auto">
          <a:xfrm>
            <a:off x="304800" y="3048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5" name="Rectangle 11"/>
          <p:cNvSpPr>
            <a:spLocks noChangeArrowheads="1"/>
          </p:cNvSpPr>
          <p:nvPr/>
        </p:nvSpPr>
        <p:spPr bwMode="auto">
          <a:xfrm>
            <a:off x="457200" y="4572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6" name="Rectangle 12"/>
          <p:cNvSpPr>
            <a:spLocks noChangeArrowheads="1"/>
          </p:cNvSpPr>
          <p:nvPr/>
        </p:nvSpPr>
        <p:spPr bwMode="auto">
          <a:xfrm>
            <a:off x="609600" y="6535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9" name="Flèche : droite 8"/>
          <p:cNvSpPr/>
          <p:nvPr/>
        </p:nvSpPr>
        <p:spPr>
          <a:xfrm>
            <a:off x="412739" y="1887189"/>
            <a:ext cx="978408" cy="201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Flèche : droite 20"/>
          <p:cNvSpPr/>
          <p:nvPr/>
        </p:nvSpPr>
        <p:spPr>
          <a:xfrm>
            <a:off x="442236" y="2629219"/>
            <a:ext cx="978408" cy="201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Flèche : droite 21"/>
          <p:cNvSpPr/>
          <p:nvPr/>
        </p:nvSpPr>
        <p:spPr>
          <a:xfrm>
            <a:off x="431337" y="3728725"/>
            <a:ext cx="978408" cy="201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Flèche : droite 23"/>
          <p:cNvSpPr/>
          <p:nvPr/>
        </p:nvSpPr>
        <p:spPr>
          <a:xfrm>
            <a:off x="416588" y="4856961"/>
            <a:ext cx="978408" cy="201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xmlns="" val="38153682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8704" y="217641"/>
            <a:ext cx="10515600" cy="1065469"/>
          </a:xfrm>
        </p:spPr>
        <p:txBody>
          <a:bodyPr/>
          <a:lstStyle/>
          <a:p>
            <a:r>
              <a:rPr lang="fr-FR" b="1" dirty="0">
                <a:solidFill>
                  <a:srgbClr val="00B0F0"/>
                </a:solidFill>
              </a:rPr>
              <a:t>Les objectifs du RIFSEEP</a:t>
            </a:r>
          </a:p>
        </p:txBody>
      </p:sp>
      <p:sp>
        <p:nvSpPr>
          <p:cNvPr id="3" name="Espace réservé du contenu 2"/>
          <p:cNvSpPr>
            <a:spLocks noGrp="1"/>
          </p:cNvSpPr>
          <p:nvPr>
            <p:ph idx="1"/>
          </p:nvPr>
        </p:nvSpPr>
        <p:spPr>
          <a:xfrm>
            <a:off x="339213" y="1825625"/>
            <a:ext cx="11014587" cy="4351338"/>
          </a:xfrm>
        </p:spPr>
        <p:txBody>
          <a:bodyPr>
            <a:normAutofit/>
          </a:bodyPr>
          <a:lstStyle/>
          <a:p>
            <a:r>
              <a:rPr lang="fr-FR" sz="3600" dirty="0"/>
              <a:t>Cette refonte vise 3 objectifs principaux :</a:t>
            </a:r>
          </a:p>
          <a:p>
            <a:r>
              <a:rPr lang="fr-FR" sz="3600" b="1" dirty="0"/>
              <a:t>simplifier</a:t>
            </a:r>
            <a:r>
              <a:rPr lang="fr-FR" sz="3600" dirty="0"/>
              <a:t> le « paysage indemnitaire », </a:t>
            </a:r>
          </a:p>
          <a:p>
            <a:r>
              <a:rPr lang="fr-FR" sz="3600" b="1" dirty="0"/>
              <a:t>garantir une équité</a:t>
            </a:r>
            <a:r>
              <a:rPr lang="fr-FR" sz="3600" dirty="0"/>
              <a:t> entre les agents des différents ministères et entre ceux des trois fonctions publiques,</a:t>
            </a:r>
          </a:p>
          <a:p>
            <a:r>
              <a:rPr lang="fr-FR" sz="3600" b="1" dirty="0"/>
              <a:t>faciliter la mobilité</a:t>
            </a:r>
            <a:r>
              <a:rPr lang="fr-FR" sz="3600" dirty="0"/>
              <a:t> </a:t>
            </a:r>
            <a:r>
              <a:rPr lang="fr-FR" sz="3600" b="1" dirty="0"/>
              <a:t>des fonctionnaires.</a:t>
            </a:r>
            <a:r>
              <a:rPr lang="fr-FR" sz="3600" dirty="0"/>
              <a:t> </a:t>
            </a:r>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7</a:t>
            </a:fld>
            <a:endParaRPr lang="fr-FR" dirty="0"/>
          </a:p>
        </p:txBody>
      </p:sp>
    </p:spTree>
    <p:extLst>
      <p:ext uri="{BB962C8B-B14F-4D97-AF65-F5344CB8AC3E}">
        <p14:creationId xmlns:p14="http://schemas.microsoft.com/office/powerpoint/2010/main" xmlns="" val="3213417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5690" y="247139"/>
            <a:ext cx="11223523" cy="799998"/>
          </a:xfrm>
        </p:spPr>
        <p:txBody>
          <a:bodyPr>
            <a:normAutofit/>
          </a:bodyPr>
          <a:lstStyle/>
          <a:p>
            <a:r>
              <a:rPr lang="fr-FR" sz="3600" b="1" dirty="0">
                <a:solidFill>
                  <a:srgbClr val="00B0F0"/>
                </a:solidFill>
              </a:rPr>
              <a:t>Les principes de base encadrant le régime indemnitaire</a:t>
            </a:r>
            <a:endParaRPr lang="fr-FR" sz="3600" dirty="0">
              <a:solidFill>
                <a:srgbClr val="00B0F0"/>
              </a:solidFill>
            </a:endParaRPr>
          </a:p>
        </p:txBody>
      </p:sp>
      <p:sp>
        <p:nvSpPr>
          <p:cNvPr id="3" name="Espace réservé du contenu 2"/>
          <p:cNvSpPr>
            <a:spLocks noGrp="1"/>
          </p:cNvSpPr>
          <p:nvPr>
            <p:ph idx="1"/>
          </p:nvPr>
        </p:nvSpPr>
        <p:spPr>
          <a:xfrm>
            <a:off x="661220" y="1604399"/>
            <a:ext cx="10515600" cy="4694801"/>
          </a:xfrm>
        </p:spPr>
        <p:txBody>
          <a:bodyPr>
            <a:normAutofit/>
          </a:bodyPr>
          <a:lstStyle/>
          <a:p>
            <a:pPr>
              <a:buNone/>
            </a:pPr>
            <a:r>
              <a:rPr lang="fr-FR" dirty="0"/>
              <a:t>- </a:t>
            </a:r>
            <a:r>
              <a:rPr lang="fr-FR" b="1" dirty="0">
                <a:solidFill>
                  <a:srgbClr val="FF0000"/>
                </a:solidFill>
              </a:rPr>
              <a:t>Le principe de parité </a:t>
            </a:r>
            <a:r>
              <a:rPr lang="fr-FR" dirty="0"/>
              <a:t>: le régime ne peut pas être plus favorable que celui des fonctionnaires d’ Etat</a:t>
            </a:r>
          </a:p>
          <a:p>
            <a:pPr>
              <a:buNone/>
            </a:pPr>
            <a:r>
              <a:rPr lang="fr-FR" dirty="0"/>
              <a:t>- </a:t>
            </a:r>
            <a:r>
              <a:rPr lang="fr-FR" b="1" dirty="0">
                <a:solidFill>
                  <a:srgbClr val="FF0000"/>
                </a:solidFill>
              </a:rPr>
              <a:t>Le principe de libre administration </a:t>
            </a:r>
            <a:r>
              <a:rPr lang="fr-FR" dirty="0"/>
              <a:t>: les collectivités peuvent adapter les règles propres à la FPE, dans le cadre du respect de la parité.</a:t>
            </a:r>
          </a:p>
          <a:p>
            <a:pPr>
              <a:buNone/>
            </a:pPr>
            <a:r>
              <a:rPr lang="fr-FR" dirty="0"/>
              <a:t>- </a:t>
            </a:r>
            <a:r>
              <a:rPr lang="fr-FR" b="1" dirty="0">
                <a:solidFill>
                  <a:srgbClr val="FF0000"/>
                </a:solidFill>
              </a:rPr>
              <a:t>Le principe d’égalité </a:t>
            </a:r>
            <a:r>
              <a:rPr lang="fr-FR" dirty="0"/>
              <a:t>: deux agents occupant la même fonction dans la même situation doivent être traités de la même manière.</a:t>
            </a:r>
          </a:p>
          <a:p>
            <a:pPr>
              <a:buNone/>
            </a:pPr>
            <a:r>
              <a:rPr lang="fr-FR" dirty="0"/>
              <a:t>- </a:t>
            </a:r>
            <a:r>
              <a:rPr lang="fr-FR" b="1" dirty="0">
                <a:solidFill>
                  <a:srgbClr val="FF0000"/>
                </a:solidFill>
              </a:rPr>
              <a:t>Le principe de légalité </a:t>
            </a:r>
            <a:r>
              <a:rPr lang="fr-FR" dirty="0"/>
              <a:t>: aucune prime ne peut être instaurée si elle n’est pas prévue par un texte.</a:t>
            </a:r>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8</a:t>
            </a:fld>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484015" y="304800"/>
            <a:ext cx="11391900" cy="1706881"/>
          </a:xfrm>
        </p:spPr>
        <p:txBody>
          <a:bodyPr>
            <a:normAutofit fontScale="90000"/>
          </a:bodyPr>
          <a:lstStyle/>
          <a:p>
            <a:r>
              <a:rPr lang="fr-FR" sz="3600" b="1" dirty="0">
                <a:solidFill>
                  <a:srgbClr val="00B0F0"/>
                </a:solidFill>
                <a:latin typeface="+mn-lt"/>
              </a:rPr>
              <a:t> Des différences fondamentales entre l’</a:t>
            </a:r>
            <a:r>
              <a:rPr lang="fr-FR" altLang="fr-FR" sz="3600" b="1" dirty="0">
                <a:solidFill>
                  <a:srgbClr val="00B0F0"/>
                </a:solidFill>
                <a:latin typeface="+mn-lt"/>
              </a:rPr>
              <a:t>ancien et nouveau système </a:t>
            </a:r>
            <a:r>
              <a:rPr lang="fr-FR" altLang="fr-FR" b="1" u="sng" dirty="0">
                <a:latin typeface="Arial" panose="020B0604020202020204" pitchFamily="34" charset="0"/>
              </a:rPr>
              <a:t/>
            </a:r>
            <a:br>
              <a:rPr lang="fr-FR" altLang="fr-FR" b="1" u="sng" dirty="0">
                <a:latin typeface="Arial" panose="020B0604020202020204" pitchFamily="34" charset="0"/>
              </a:rPr>
            </a:br>
            <a:r>
              <a:rPr lang="fr-FR" dirty="0"/>
              <a:t/>
            </a:r>
            <a:br>
              <a:rPr lang="fr-FR" dirty="0"/>
            </a:br>
            <a:endParaRPr lang="fr-FR" dirty="0"/>
          </a:p>
        </p:txBody>
      </p:sp>
      <p:sp>
        <p:nvSpPr>
          <p:cNvPr id="2" name="Espace réservé du contenu 1"/>
          <p:cNvSpPr>
            <a:spLocks noGrp="1"/>
          </p:cNvSpPr>
          <p:nvPr>
            <p:ph sz="half" idx="2"/>
          </p:nvPr>
        </p:nvSpPr>
        <p:spPr>
          <a:xfrm>
            <a:off x="304800" y="1155116"/>
            <a:ext cx="5039360" cy="5306644"/>
          </a:xfrm>
          <a:ln>
            <a:solidFill>
              <a:schemeClr val="accent1"/>
            </a:solidFill>
          </a:ln>
        </p:spPr>
        <p:txBody>
          <a:bodyPr>
            <a:normAutofit lnSpcReduction="10000"/>
          </a:bodyPr>
          <a:lstStyle/>
          <a:p>
            <a:pPr marL="182563" lvl="1" indent="0">
              <a:buNone/>
            </a:pPr>
            <a:r>
              <a:rPr lang="fr-FR" altLang="fr-FR" sz="3200" b="1" dirty="0">
                <a:sym typeface="Wingdings 2" panose="05020102010507070707" pitchFamily="18" charset="2"/>
              </a:rPr>
              <a:t></a:t>
            </a:r>
            <a:r>
              <a:rPr lang="fr-FR" altLang="fr-FR" sz="3200" b="1" dirty="0"/>
              <a:t>Système actuel de primes</a:t>
            </a:r>
          </a:p>
          <a:p>
            <a:pPr marL="182563" lvl="1" indent="0">
              <a:buNone/>
            </a:pPr>
            <a:endParaRPr lang="fr-FR" altLang="fr-FR" sz="2800" b="1" dirty="0"/>
          </a:p>
          <a:p>
            <a:pPr marL="182563" lvl="1" indent="0">
              <a:buNone/>
            </a:pPr>
            <a:r>
              <a:rPr lang="fr-FR" altLang="fr-FR" sz="2800" b="1" dirty="0"/>
              <a:t>- </a:t>
            </a:r>
            <a:r>
              <a:rPr lang="fr-FR" altLang="fr-FR" sz="2800" dirty="0"/>
              <a:t>Régime indemnitaire lié au </a:t>
            </a:r>
            <a:r>
              <a:rPr lang="fr-FR" altLang="fr-FR" sz="2800" b="1" dirty="0">
                <a:solidFill>
                  <a:srgbClr val="00B0F0"/>
                </a:solidFill>
              </a:rPr>
              <a:t>grade</a:t>
            </a:r>
            <a:r>
              <a:rPr lang="fr-FR" altLang="fr-FR" sz="2800" dirty="0"/>
              <a:t> de l’agent et le cas échéant à la manière de servir de l’agent.</a:t>
            </a:r>
          </a:p>
          <a:p>
            <a:pPr marL="182563" lvl="1" indent="0">
              <a:buNone/>
            </a:pPr>
            <a:endParaRPr lang="fr-FR" altLang="fr-FR" sz="1200" dirty="0"/>
          </a:p>
          <a:p>
            <a:pPr marL="182563" lvl="1" indent="0">
              <a:buFontTx/>
              <a:buChar char="-"/>
            </a:pPr>
            <a:r>
              <a:rPr lang="fr-FR" altLang="fr-FR" sz="2800" dirty="0"/>
              <a:t>Régime souvent uniforme entre les agents d’un même grade,</a:t>
            </a:r>
          </a:p>
          <a:p>
            <a:pPr marL="182563" lvl="1" indent="0">
              <a:buNone/>
            </a:pPr>
            <a:endParaRPr lang="fr-FR" altLang="fr-FR" sz="1200" dirty="0"/>
          </a:p>
          <a:p>
            <a:pPr marL="182563" lvl="1" indent="0">
              <a:buFontTx/>
              <a:buChar char="-"/>
            </a:pPr>
            <a:r>
              <a:rPr lang="fr-FR" altLang="fr-FR" sz="2800" dirty="0"/>
              <a:t>Part variable obligatoire seulement pour les cadres d’emplois éligibles à la PFR</a:t>
            </a:r>
          </a:p>
          <a:p>
            <a:endParaRPr lang="fr-FR" dirty="0"/>
          </a:p>
        </p:txBody>
      </p:sp>
      <p:sp>
        <p:nvSpPr>
          <p:cNvPr id="4" name="Espace réservé du contenu 3"/>
          <p:cNvSpPr>
            <a:spLocks noGrp="1"/>
          </p:cNvSpPr>
          <p:nvPr>
            <p:ph sz="quarter" idx="4"/>
          </p:nvPr>
        </p:nvSpPr>
        <p:spPr>
          <a:xfrm>
            <a:off x="6522719" y="1144762"/>
            <a:ext cx="5414869" cy="5316998"/>
          </a:xfrm>
          <a:ln>
            <a:solidFill>
              <a:schemeClr val="accent1"/>
            </a:solidFill>
          </a:ln>
        </p:spPr>
        <p:txBody>
          <a:bodyPr>
            <a:normAutofit lnSpcReduction="10000"/>
          </a:bodyPr>
          <a:lstStyle/>
          <a:p>
            <a:pPr marL="182563" lvl="1" indent="0" algn="just">
              <a:buNone/>
            </a:pPr>
            <a:r>
              <a:rPr lang="fr-FR" altLang="fr-FR" sz="3200" b="1" dirty="0">
                <a:sym typeface="Wingdings 2" panose="05020102010507070707" pitchFamily="18" charset="2"/>
              </a:rPr>
              <a:t></a:t>
            </a:r>
            <a:r>
              <a:rPr lang="fr-FR" altLang="fr-FR" sz="3200" b="1" dirty="0"/>
              <a:t>Système du RIFSEEP</a:t>
            </a:r>
          </a:p>
          <a:p>
            <a:pPr marL="182563" lvl="1" indent="0">
              <a:buFontTx/>
              <a:buChar char="-"/>
            </a:pPr>
            <a:endParaRPr lang="fr-FR" altLang="fr-FR" sz="2800" dirty="0"/>
          </a:p>
          <a:p>
            <a:pPr marL="182563" lvl="1" indent="0">
              <a:buFontTx/>
              <a:buChar char="-"/>
            </a:pPr>
            <a:r>
              <a:rPr lang="fr-FR" altLang="fr-FR" sz="2800" dirty="0"/>
              <a:t>Déconnection du régime indemnitaire et du grade de l’agent au profit de la </a:t>
            </a:r>
            <a:r>
              <a:rPr lang="fr-FR" altLang="fr-FR" sz="2800" b="1" dirty="0">
                <a:solidFill>
                  <a:srgbClr val="00B0F0"/>
                </a:solidFill>
              </a:rPr>
              <a:t>fonction</a:t>
            </a:r>
            <a:r>
              <a:rPr lang="fr-FR" altLang="fr-FR" sz="2800" dirty="0"/>
              <a:t> occupée</a:t>
            </a:r>
          </a:p>
          <a:p>
            <a:pPr marL="182563" lvl="1" indent="0">
              <a:buNone/>
            </a:pPr>
            <a:endParaRPr lang="fr-FR" altLang="fr-FR" sz="1050" dirty="0"/>
          </a:p>
          <a:p>
            <a:pPr marL="182563" lvl="1" indent="0">
              <a:buFontTx/>
              <a:buChar char="-"/>
            </a:pPr>
            <a:r>
              <a:rPr lang="fr-FR" altLang="fr-FR" sz="2800" dirty="0"/>
              <a:t>Volonté de lier une partie du Rifseep au profil professionnel de l’agent et à sa </a:t>
            </a:r>
            <a:r>
              <a:rPr lang="fr-FR" altLang="fr-FR" sz="2800" b="1" dirty="0">
                <a:solidFill>
                  <a:srgbClr val="00B0F0"/>
                </a:solidFill>
              </a:rPr>
              <a:t>manière de servir</a:t>
            </a:r>
            <a:r>
              <a:rPr lang="fr-FR" altLang="fr-FR" sz="2800" dirty="0"/>
              <a:t>.</a:t>
            </a:r>
          </a:p>
          <a:p>
            <a:pPr marL="182563" lvl="1" indent="0">
              <a:buNone/>
            </a:pPr>
            <a:endParaRPr lang="fr-FR" altLang="fr-FR" sz="900" dirty="0"/>
          </a:p>
          <a:p>
            <a:pPr marL="182563" lvl="1" indent="0">
              <a:buFontTx/>
              <a:buChar char="-"/>
            </a:pPr>
            <a:r>
              <a:rPr lang="fr-FR" altLang="fr-FR" sz="2800" dirty="0"/>
              <a:t>Part variable facultative mais possible pour tous les cadres d’emplois</a:t>
            </a:r>
          </a:p>
          <a:p>
            <a:pPr marL="800100" lvl="1" indent="0" algn="just">
              <a:buNone/>
            </a:pPr>
            <a:endParaRPr lang="fr-FR" dirty="0"/>
          </a:p>
        </p:txBody>
      </p:sp>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6" name="Rectangle 2"/>
          <p:cNvSpPr>
            <a:spLocks noChangeArrowheads="1"/>
          </p:cNvSpPr>
          <p:nvPr/>
        </p:nvSpPr>
        <p:spPr bwMode="auto">
          <a:xfrm>
            <a:off x="133814" y="687562"/>
            <a:ext cx="259276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2" name="Rectangle 5"/>
          <p:cNvSpPr>
            <a:spLocks noChangeArrowheads="1"/>
          </p:cNvSpPr>
          <p:nvPr/>
        </p:nvSpPr>
        <p:spPr bwMode="auto">
          <a:xfrm>
            <a:off x="304800" y="304800"/>
            <a:ext cx="1353014"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8" name="Rectangle 2"/>
          <p:cNvSpPr>
            <a:spLocks noChangeArrowheads="1"/>
          </p:cNvSpPr>
          <p:nvPr/>
        </p:nvSpPr>
        <p:spPr bwMode="auto">
          <a:xfrm>
            <a:off x="286214" y="839962"/>
            <a:ext cx="259276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9" name="Rectangle 9"/>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0" name="Rectangle 10"/>
          <p:cNvSpPr>
            <a:spLocks noChangeArrowheads="1"/>
          </p:cNvSpPr>
          <p:nvPr/>
        </p:nvSpPr>
        <p:spPr bwMode="auto">
          <a:xfrm>
            <a:off x="304800" y="3048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5" name="Rectangle 11"/>
          <p:cNvSpPr>
            <a:spLocks noChangeArrowheads="1"/>
          </p:cNvSpPr>
          <p:nvPr/>
        </p:nvSpPr>
        <p:spPr bwMode="auto">
          <a:xfrm>
            <a:off x="457200" y="4572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6" name="Rectangle 12"/>
          <p:cNvSpPr>
            <a:spLocks noChangeArrowheads="1"/>
          </p:cNvSpPr>
          <p:nvPr/>
        </p:nvSpPr>
        <p:spPr bwMode="auto">
          <a:xfrm>
            <a:off x="609600" y="6096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13" name="ZoneTexte 12"/>
          <p:cNvSpPr txBox="1"/>
          <p:nvPr/>
        </p:nvSpPr>
        <p:spPr>
          <a:xfrm>
            <a:off x="5608319" y="2649973"/>
            <a:ext cx="650240" cy="1200329"/>
          </a:xfrm>
          <a:prstGeom prst="rect">
            <a:avLst/>
          </a:prstGeom>
          <a:noFill/>
        </p:spPr>
        <p:txBody>
          <a:bodyPr wrap="square" rtlCol="0">
            <a:spAutoFit/>
          </a:bodyPr>
          <a:lstStyle/>
          <a:p>
            <a:pPr algn="ctr"/>
            <a:r>
              <a:rPr lang="fr-FR" sz="7200" b="1" dirty="0">
                <a:solidFill>
                  <a:srgbClr val="FF0000"/>
                </a:solidFill>
              </a:rPr>
              <a:t>≠</a:t>
            </a:r>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9</a:t>
            </a:fld>
            <a:endParaRPr lang="fr-FR" dirty="0"/>
          </a:p>
        </p:txBody>
      </p:sp>
    </p:spTree>
    <p:extLst>
      <p:ext uri="{BB962C8B-B14F-4D97-AF65-F5344CB8AC3E}">
        <p14:creationId xmlns:p14="http://schemas.microsoft.com/office/powerpoint/2010/main" xmlns="" val="4293676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1143000" y="618708"/>
            <a:ext cx="10515600" cy="1325563"/>
          </a:xfrm>
        </p:spPr>
        <p:txBody>
          <a:bodyPr>
            <a:normAutofit fontScale="90000"/>
          </a:bodyPr>
          <a:lstStyle/>
          <a:p>
            <a:r>
              <a:rPr lang="fr-FR" sz="2700" b="1" dirty="0"/>
              <a:t> </a:t>
            </a:r>
            <a:r>
              <a:rPr lang="fr-FR" altLang="fr-FR" sz="3100" b="1" dirty="0">
                <a:solidFill>
                  <a:srgbClr val="00B0F0"/>
                </a:solidFill>
                <a:latin typeface="+mn-lt"/>
              </a:rPr>
              <a:t>Comparatif ancien et nouveau système plafonds annuels des primes</a:t>
            </a:r>
            <a:r>
              <a:rPr lang="fr-FR" altLang="fr-FR" sz="4900" b="1" dirty="0">
                <a:solidFill>
                  <a:srgbClr val="00B0F0"/>
                </a:solidFill>
                <a:latin typeface="Arial" panose="020B0604020202020204" pitchFamily="34" charset="0"/>
              </a:rPr>
              <a:t/>
            </a:r>
            <a:br>
              <a:rPr lang="fr-FR" altLang="fr-FR" sz="4900" b="1" dirty="0">
                <a:solidFill>
                  <a:srgbClr val="00B0F0"/>
                </a:solidFill>
                <a:latin typeface="Arial" panose="020B0604020202020204" pitchFamily="34" charset="0"/>
              </a:rPr>
            </a:br>
            <a:r>
              <a:rPr lang="fr-FR" altLang="fr-FR" b="1" u="sng" dirty="0">
                <a:latin typeface="Arial" panose="020B0604020202020204" pitchFamily="34" charset="0"/>
              </a:rPr>
              <a:t> </a:t>
            </a:r>
            <a:br>
              <a:rPr lang="fr-FR" altLang="fr-FR" b="1" u="sng" dirty="0">
                <a:latin typeface="Arial" panose="020B0604020202020204" pitchFamily="34" charset="0"/>
              </a:rPr>
            </a:br>
            <a:r>
              <a:rPr lang="fr-FR" dirty="0"/>
              <a:t/>
            </a:r>
            <a:br>
              <a:rPr lang="fr-FR" dirty="0"/>
            </a:br>
            <a:endParaRPr lang="fr-FR" dirty="0"/>
          </a:p>
        </p:txBody>
      </p:sp>
      <p:sp>
        <p:nvSpPr>
          <p:cNvPr id="2" name="Espace réservé du contenu 1"/>
          <p:cNvSpPr>
            <a:spLocks noGrp="1"/>
          </p:cNvSpPr>
          <p:nvPr>
            <p:ph sz="half" idx="2"/>
          </p:nvPr>
        </p:nvSpPr>
        <p:spPr>
          <a:xfrm>
            <a:off x="941179" y="749106"/>
            <a:ext cx="4673450" cy="1784977"/>
          </a:xfrm>
          <a:ln>
            <a:solidFill>
              <a:schemeClr val="accent1"/>
            </a:solidFill>
          </a:ln>
        </p:spPr>
        <p:txBody>
          <a:bodyPr>
            <a:normAutofit/>
          </a:bodyPr>
          <a:lstStyle/>
          <a:p>
            <a:pPr marL="182563" lvl="1" indent="0" algn="just">
              <a:buNone/>
            </a:pPr>
            <a:r>
              <a:rPr lang="fr-FR" altLang="fr-FR" sz="2800" b="1" dirty="0">
                <a:sym typeface="Wingdings 2" panose="05020102010507070707" pitchFamily="18" charset="2"/>
              </a:rPr>
              <a:t></a:t>
            </a:r>
            <a:r>
              <a:rPr lang="fr-FR" altLang="fr-FR" sz="2800" b="1" dirty="0"/>
              <a:t>Système actuel de primes</a:t>
            </a:r>
            <a:endParaRPr lang="fr-FR" altLang="fr-FR" sz="4000" b="1" dirty="0"/>
          </a:p>
          <a:p>
            <a:pPr marL="182563" lvl="1" indent="0" algn="just">
              <a:buFontTx/>
              <a:buChar char="-"/>
            </a:pPr>
            <a:r>
              <a:rPr lang="fr-FR" altLang="fr-FR" sz="1800" dirty="0"/>
              <a:t>Attaché territorial : 12 800€</a:t>
            </a:r>
          </a:p>
          <a:p>
            <a:pPr marL="182563" lvl="1" indent="0" algn="just">
              <a:buFontTx/>
              <a:buChar char="-"/>
            </a:pPr>
            <a:r>
              <a:rPr lang="fr-FR" altLang="fr-FR" sz="1800" dirty="0"/>
              <a:t> ou 20 100€ avec la PFR</a:t>
            </a:r>
          </a:p>
          <a:p>
            <a:pPr marL="182563" lvl="1" indent="0" algn="just">
              <a:buFontTx/>
              <a:buChar char="-"/>
            </a:pPr>
            <a:r>
              <a:rPr lang="fr-FR" altLang="fr-FR" sz="1800" dirty="0"/>
              <a:t>Rédacteur territorial : 9 200 €</a:t>
            </a:r>
          </a:p>
          <a:p>
            <a:pPr marL="182563" lvl="1" indent="0" algn="just">
              <a:buFontTx/>
              <a:buChar char="-"/>
            </a:pPr>
            <a:r>
              <a:rPr lang="fr-FR" altLang="fr-FR" sz="1800" dirty="0"/>
              <a:t>Adjoint administratif : 7 100 €</a:t>
            </a:r>
          </a:p>
          <a:p>
            <a:endParaRPr lang="fr-FR" dirty="0"/>
          </a:p>
        </p:txBody>
      </p:sp>
      <p:sp>
        <p:nvSpPr>
          <p:cNvPr id="4" name="Espace réservé du contenu 3"/>
          <p:cNvSpPr>
            <a:spLocks noGrp="1"/>
          </p:cNvSpPr>
          <p:nvPr>
            <p:ph sz="quarter" idx="4"/>
          </p:nvPr>
        </p:nvSpPr>
        <p:spPr>
          <a:xfrm>
            <a:off x="6629819" y="765628"/>
            <a:ext cx="4844586" cy="1738673"/>
          </a:xfrm>
          <a:ln>
            <a:solidFill>
              <a:schemeClr val="accent1"/>
            </a:solidFill>
          </a:ln>
        </p:spPr>
        <p:txBody>
          <a:bodyPr>
            <a:normAutofit/>
          </a:bodyPr>
          <a:lstStyle/>
          <a:p>
            <a:pPr marL="263525" lvl="1" algn="just">
              <a:buNone/>
            </a:pPr>
            <a:r>
              <a:rPr lang="fr-FR" altLang="fr-FR" sz="2800" b="1" dirty="0">
                <a:sym typeface="Wingdings 2" panose="05020102010507070707" pitchFamily="18" charset="2"/>
              </a:rPr>
              <a:t></a:t>
            </a:r>
            <a:r>
              <a:rPr lang="fr-FR" altLang="fr-FR" sz="2800" b="1" dirty="0"/>
              <a:t>Système du RIFSEEP</a:t>
            </a:r>
          </a:p>
          <a:p>
            <a:pPr marL="263525" lvl="1" algn="just">
              <a:buFontTx/>
              <a:buChar char="-"/>
            </a:pPr>
            <a:r>
              <a:rPr lang="fr-FR" altLang="fr-FR" sz="1800" dirty="0"/>
              <a:t>Attaché territorial : 24 000€ à 42 000€</a:t>
            </a:r>
          </a:p>
          <a:p>
            <a:pPr marL="263525" lvl="1" algn="just">
              <a:buFontTx/>
              <a:buChar char="-"/>
            </a:pPr>
            <a:r>
              <a:rPr lang="fr-FR" altLang="fr-FR" sz="1800" dirty="0"/>
              <a:t>Rédacteur territorial : 16 600€ à 19 900€ </a:t>
            </a:r>
          </a:p>
          <a:p>
            <a:pPr marL="263525" lvl="1" algn="just">
              <a:buFontTx/>
              <a:buChar char="-"/>
            </a:pPr>
            <a:r>
              <a:rPr lang="fr-FR" altLang="fr-FR" sz="1800" dirty="0"/>
              <a:t>Adjoint administratif : 12 000€ à 12 600€ </a:t>
            </a:r>
          </a:p>
          <a:p>
            <a:pPr marL="285750" indent="-285750" algn="just">
              <a:buFont typeface="Wingdings" panose="05000000000000000000" pitchFamily="2" charset="2"/>
              <a:buChar char="ü"/>
            </a:pPr>
            <a:endParaRPr lang="fr-FR" altLang="fr-FR" sz="1100" dirty="0">
              <a:latin typeface="Arial" panose="020B0604020202020204" pitchFamily="34" charset="0"/>
            </a:endParaRPr>
          </a:p>
          <a:p>
            <a:pPr marL="800100" lvl="1" indent="0" algn="just">
              <a:buNone/>
            </a:pPr>
            <a:endParaRPr lang="fr-FR" dirty="0"/>
          </a:p>
        </p:txBody>
      </p:sp>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6" name="Rectangle 2"/>
          <p:cNvSpPr>
            <a:spLocks noChangeArrowheads="1"/>
          </p:cNvSpPr>
          <p:nvPr/>
        </p:nvSpPr>
        <p:spPr bwMode="auto">
          <a:xfrm>
            <a:off x="133814" y="687562"/>
            <a:ext cx="259276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2" name="Rectangle 5"/>
          <p:cNvSpPr>
            <a:spLocks noChangeArrowheads="1"/>
          </p:cNvSpPr>
          <p:nvPr/>
        </p:nvSpPr>
        <p:spPr bwMode="auto">
          <a:xfrm>
            <a:off x="304800" y="304800"/>
            <a:ext cx="1353014"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8" name="Rectangle 2"/>
          <p:cNvSpPr>
            <a:spLocks noChangeArrowheads="1"/>
          </p:cNvSpPr>
          <p:nvPr/>
        </p:nvSpPr>
        <p:spPr bwMode="auto">
          <a:xfrm>
            <a:off x="286214" y="839962"/>
            <a:ext cx="259276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9" name="Rectangle 9"/>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0" name="Rectangle 10"/>
          <p:cNvSpPr>
            <a:spLocks noChangeArrowheads="1"/>
          </p:cNvSpPr>
          <p:nvPr/>
        </p:nvSpPr>
        <p:spPr bwMode="auto">
          <a:xfrm>
            <a:off x="304800" y="3048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5" name="Rectangle 11"/>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6" name="Rectangle 12"/>
          <p:cNvSpPr>
            <a:spLocks noChangeArrowheads="1"/>
          </p:cNvSpPr>
          <p:nvPr/>
        </p:nvSpPr>
        <p:spPr bwMode="auto">
          <a:xfrm>
            <a:off x="609600" y="6096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graphicFrame>
        <p:nvGraphicFramePr>
          <p:cNvPr id="11" name="Graphique 10"/>
          <p:cNvGraphicFramePr/>
          <p:nvPr>
            <p:extLst>
              <p:ext uri="{D42A27DB-BD31-4B8C-83A1-F6EECF244321}">
                <p14:modId xmlns:p14="http://schemas.microsoft.com/office/powerpoint/2010/main" xmlns="" val="2055236446"/>
              </p:ext>
            </p:extLst>
          </p:nvPr>
        </p:nvGraphicFramePr>
        <p:xfrm>
          <a:off x="1143000" y="2686483"/>
          <a:ext cx="10112188" cy="3922136"/>
        </p:xfrm>
        <a:graphic>
          <a:graphicData uri="http://schemas.openxmlformats.org/drawingml/2006/chart">
            <c:chart xmlns:c="http://schemas.openxmlformats.org/drawingml/2006/chart" xmlns:r="http://schemas.openxmlformats.org/officeDocument/2006/relationships" r:id="rId3"/>
          </a:graphicData>
        </a:graphic>
      </p:graphicFrame>
      <p:sp>
        <p:nvSpPr>
          <p:cNvPr id="21" name="ZoneTexte 20"/>
          <p:cNvSpPr txBox="1"/>
          <p:nvPr/>
        </p:nvSpPr>
        <p:spPr>
          <a:xfrm>
            <a:off x="5808980" y="923508"/>
            <a:ext cx="650240" cy="1200329"/>
          </a:xfrm>
          <a:prstGeom prst="rect">
            <a:avLst/>
          </a:prstGeom>
          <a:noFill/>
        </p:spPr>
        <p:txBody>
          <a:bodyPr wrap="square" rtlCol="0">
            <a:spAutoFit/>
          </a:bodyPr>
          <a:lstStyle/>
          <a:p>
            <a:pPr algn="ctr"/>
            <a:r>
              <a:rPr lang="fr-FR" sz="7200" b="1" dirty="0">
                <a:solidFill>
                  <a:srgbClr val="FF0000"/>
                </a:solidFill>
              </a:rPr>
              <a:t>≠</a:t>
            </a:r>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10</a:t>
            </a:fld>
            <a:endParaRPr lang="fr-FR" dirty="0"/>
          </a:p>
        </p:txBody>
      </p:sp>
    </p:spTree>
    <p:extLst>
      <p:ext uri="{BB962C8B-B14F-4D97-AF65-F5344CB8AC3E}">
        <p14:creationId xmlns:p14="http://schemas.microsoft.com/office/powerpoint/2010/main" xmlns="" val="1879995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0794" y="0"/>
            <a:ext cx="10515600" cy="269056"/>
          </a:xfrm>
        </p:spPr>
        <p:txBody>
          <a:bodyPr>
            <a:normAutofit fontScale="90000"/>
          </a:bodyPr>
          <a:lstStyle/>
          <a:p>
            <a:r>
              <a:rPr lang="fr-FR" sz="2200" b="1" dirty="0"/>
              <a:t/>
            </a:r>
            <a:br>
              <a:rPr lang="fr-FR" sz="2200" b="1" dirty="0"/>
            </a:br>
            <a:r>
              <a:rPr lang="fr-FR" sz="2200" b="1" dirty="0"/>
              <a:t/>
            </a:r>
            <a:br>
              <a:rPr lang="fr-FR" sz="2200" b="1" dirty="0"/>
            </a:br>
            <a:r>
              <a:rPr lang="fr-FR" sz="2200" b="1" dirty="0"/>
              <a:t/>
            </a:r>
            <a:br>
              <a:rPr lang="fr-FR" sz="2200" b="1" dirty="0"/>
            </a:br>
            <a:r>
              <a:rPr lang="fr-FR" sz="2200" b="1" dirty="0"/>
              <a:t/>
            </a:r>
            <a:br>
              <a:rPr lang="fr-FR" sz="2200" b="1" dirty="0"/>
            </a:br>
            <a:r>
              <a:rPr lang="fr-FR" sz="3600" b="1" dirty="0">
                <a:solidFill>
                  <a:srgbClr val="00B0F0"/>
                </a:solidFill>
              </a:rPr>
              <a:t>Qui va bénéficier du RIFSEEP ?</a:t>
            </a:r>
            <a:r>
              <a:rPr lang="fr-FR" sz="3100" b="1" dirty="0">
                <a:solidFill>
                  <a:srgbClr val="00B0F0"/>
                </a:solidFill>
              </a:rPr>
              <a:t/>
            </a:r>
            <a:br>
              <a:rPr lang="fr-FR" sz="3100" b="1" dirty="0">
                <a:solidFill>
                  <a:srgbClr val="00B0F0"/>
                </a:solidFill>
              </a:rPr>
            </a:br>
            <a:endParaRPr lang="fr-FR" sz="2000" dirty="0">
              <a:solidFill>
                <a:srgbClr val="00B0F0"/>
              </a:solidFill>
            </a:endParaRPr>
          </a:p>
        </p:txBody>
      </p:sp>
      <p:sp>
        <p:nvSpPr>
          <p:cNvPr id="4" name="Espace réservé du contenu 3"/>
          <p:cNvSpPr>
            <a:spLocks noGrp="1"/>
          </p:cNvSpPr>
          <p:nvPr>
            <p:ph sz="half" idx="2"/>
          </p:nvPr>
        </p:nvSpPr>
        <p:spPr>
          <a:xfrm>
            <a:off x="469900" y="1914609"/>
            <a:ext cx="5203630" cy="3102524"/>
          </a:xfrm>
          <a:solidFill>
            <a:schemeClr val="accent6">
              <a:lumMod val="20000"/>
              <a:lumOff val="80000"/>
            </a:schemeClr>
          </a:solidFill>
        </p:spPr>
        <p:txBody>
          <a:bodyPr>
            <a:normAutofit/>
          </a:bodyPr>
          <a:lstStyle/>
          <a:p>
            <a:pPr marL="0" indent="0" algn="ctr">
              <a:buNone/>
            </a:pPr>
            <a:r>
              <a:rPr lang="fr-FR" sz="3200" dirty="0">
                <a:solidFill>
                  <a:srgbClr val="00B050"/>
                </a:solidFill>
              </a:rPr>
              <a:t>Oui</a:t>
            </a:r>
            <a:r>
              <a:rPr lang="fr-FR" sz="3200" dirty="0"/>
              <a:t> </a:t>
            </a:r>
          </a:p>
          <a:p>
            <a:pPr marL="0" indent="0">
              <a:buNone/>
            </a:pPr>
            <a:r>
              <a:rPr lang="fr-FR" sz="2400" dirty="0"/>
              <a:t>-  Les fonctionnaires (</a:t>
            </a:r>
            <a:r>
              <a:rPr lang="fr-FR" sz="2400" b="1" dirty="0"/>
              <a:t>titulaires et stagiaires) </a:t>
            </a:r>
          </a:p>
          <a:p>
            <a:pPr marL="0" indent="0">
              <a:buNone/>
            </a:pPr>
            <a:r>
              <a:rPr lang="fr-FR" sz="2400" dirty="0"/>
              <a:t>-  Les agents </a:t>
            </a:r>
            <a:r>
              <a:rPr lang="fr-FR" sz="2400" b="1" dirty="0"/>
              <a:t>contractuels de droit public</a:t>
            </a:r>
            <a:r>
              <a:rPr lang="fr-FR" sz="2400" dirty="0"/>
              <a:t>.</a:t>
            </a:r>
            <a:r>
              <a:rPr lang="fr-FR" sz="2000" dirty="0"/>
              <a:t>. </a:t>
            </a:r>
          </a:p>
          <a:p>
            <a:endParaRPr lang="fr-FR" sz="2000" dirty="0"/>
          </a:p>
          <a:p>
            <a:endParaRPr lang="fr-FR" dirty="0"/>
          </a:p>
        </p:txBody>
      </p:sp>
      <p:sp>
        <p:nvSpPr>
          <p:cNvPr id="8" name="Espace réservé du texte 7"/>
          <p:cNvSpPr>
            <a:spLocks noGrp="1"/>
          </p:cNvSpPr>
          <p:nvPr>
            <p:ph type="body" sz="quarter" idx="3"/>
          </p:nvPr>
        </p:nvSpPr>
        <p:spPr>
          <a:xfrm>
            <a:off x="261989" y="525104"/>
            <a:ext cx="11680724" cy="1548581"/>
          </a:xfrm>
        </p:spPr>
        <p:txBody>
          <a:bodyPr>
            <a:normAutofit/>
          </a:bodyPr>
          <a:lstStyle/>
          <a:p>
            <a:r>
              <a:rPr lang="fr-FR" b="0" dirty="0"/>
              <a:t>Le RIFSEEP a vocation à s’appliquer à tous les fonctionnaires de la fonction publique territoriale: toutes les filières (administrative, technique, sociale,…) en bénéficient.</a:t>
            </a:r>
            <a:br>
              <a:rPr lang="fr-FR" b="0" dirty="0"/>
            </a:br>
            <a:endParaRPr lang="fr-FR" b="0" dirty="0"/>
          </a:p>
        </p:txBody>
      </p:sp>
      <p:sp>
        <p:nvSpPr>
          <p:cNvPr id="6" name="Espace réservé du contenu 5"/>
          <p:cNvSpPr>
            <a:spLocks noGrp="1"/>
          </p:cNvSpPr>
          <p:nvPr>
            <p:ph sz="quarter" idx="4"/>
          </p:nvPr>
        </p:nvSpPr>
        <p:spPr>
          <a:xfrm>
            <a:off x="5881441" y="1911928"/>
            <a:ext cx="5853359" cy="3220511"/>
          </a:xfrm>
          <a:solidFill>
            <a:schemeClr val="accent2">
              <a:lumMod val="20000"/>
              <a:lumOff val="80000"/>
            </a:schemeClr>
          </a:solidFill>
        </p:spPr>
        <p:txBody>
          <a:bodyPr>
            <a:normAutofit fontScale="92500" lnSpcReduction="10000"/>
          </a:bodyPr>
          <a:lstStyle/>
          <a:p>
            <a:pPr marL="0" indent="0" algn="ctr">
              <a:buNone/>
            </a:pPr>
            <a:r>
              <a:rPr lang="fr-FR" sz="3500" dirty="0">
                <a:solidFill>
                  <a:srgbClr val="FF0000"/>
                </a:solidFill>
              </a:rPr>
              <a:t>Non</a:t>
            </a:r>
          </a:p>
          <a:p>
            <a:pPr>
              <a:buFontTx/>
              <a:buChar char="-"/>
            </a:pPr>
            <a:r>
              <a:rPr lang="fr-FR" sz="2600" dirty="0"/>
              <a:t>Les sapeurs pompiers professionnels</a:t>
            </a:r>
          </a:p>
          <a:p>
            <a:pPr>
              <a:buFontTx/>
              <a:buChar char="-"/>
            </a:pPr>
            <a:r>
              <a:rPr lang="fr-FR" sz="2600" dirty="0"/>
              <a:t>La police municipale</a:t>
            </a:r>
          </a:p>
          <a:p>
            <a:pPr marL="0" indent="0">
              <a:buNone/>
            </a:pPr>
            <a:r>
              <a:rPr lang="fr-FR" sz="2600" dirty="0"/>
              <a:t>-  Les agents contractuels de droit public recrutés sur la base de l’article  3-3-1 de la loi 84-53 (</a:t>
            </a:r>
            <a:r>
              <a:rPr lang="fr-FR" sz="2600" i="1" dirty="0"/>
              <a:t>absence de cadre d’emplois</a:t>
            </a:r>
            <a:r>
              <a:rPr lang="fr-FR" sz="2600" dirty="0"/>
              <a:t>…)</a:t>
            </a:r>
          </a:p>
          <a:p>
            <a:pPr marL="0" indent="0">
              <a:buNone/>
            </a:pPr>
            <a:r>
              <a:rPr lang="fr-FR" sz="2600" dirty="0"/>
              <a:t>-  Les contractuels de droit privé (CAE –CUI, Etc)</a:t>
            </a:r>
          </a:p>
          <a:p>
            <a:pPr marL="0" indent="0">
              <a:buNone/>
            </a:pPr>
            <a:endParaRPr lang="fr-FR" sz="2000" dirty="0"/>
          </a:p>
        </p:txBody>
      </p:sp>
      <p:sp>
        <p:nvSpPr>
          <p:cNvPr id="10" name="ZoneTexte 9"/>
          <p:cNvSpPr txBox="1"/>
          <p:nvPr/>
        </p:nvSpPr>
        <p:spPr>
          <a:xfrm>
            <a:off x="469900" y="5270500"/>
            <a:ext cx="11264900" cy="1200329"/>
          </a:xfrm>
          <a:prstGeom prst="rect">
            <a:avLst/>
          </a:prstGeom>
          <a:noFill/>
          <a:ln>
            <a:solidFill>
              <a:srgbClr val="FF0000"/>
            </a:solidFill>
          </a:ln>
        </p:spPr>
        <p:txBody>
          <a:bodyPr wrap="square" rtlCol="0">
            <a:spAutoFit/>
          </a:bodyPr>
          <a:lstStyle/>
          <a:p>
            <a:r>
              <a:rPr lang="fr-FR" b="1" dirty="0">
                <a:solidFill>
                  <a:srgbClr val="00B0F0"/>
                </a:solidFill>
              </a:rPr>
              <a:t>Les agents logés par nécessité absolue de service peuvent-ils bénéficier du RIFSEEP ?</a:t>
            </a:r>
          </a:p>
          <a:p>
            <a:r>
              <a:rPr lang="fr-FR" dirty="0"/>
              <a:t>Oui, le RIFSEEP peut être versé aussi bien aux agents non logés qu’aux agents logés. La seule différence réside dans les montants maximaux pouvant être attribués : l’occupation d’un logement de fonctions constitue un avantage en nature qui doit être pris en compte</a:t>
            </a:r>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11</a:t>
            </a:fld>
            <a:endParaRPr lang="fr-FR" dirty="0"/>
          </a:p>
        </p:txBody>
      </p:sp>
    </p:spTree>
    <p:extLst>
      <p:ext uri="{BB962C8B-B14F-4D97-AF65-F5344CB8AC3E}">
        <p14:creationId xmlns:p14="http://schemas.microsoft.com/office/powerpoint/2010/main" xmlns="" val="4197563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4285" y="365125"/>
            <a:ext cx="11259787" cy="1325563"/>
          </a:xfrm>
        </p:spPr>
        <p:txBody>
          <a:bodyPr>
            <a:normAutofit fontScale="90000"/>
          </a:bodyPr>
          <a:lstStyle/>
          <a:p>
            <a:r>
              <a:rPr lang="fr-FR" sz="4000" b="1" dirty="0">
                <a:solidFill>
                  <a:srgbClr val="00B0F0"/>
                </a:solidFill>
              </a:rPr>
              <a:t>Pourrais-je encore percevoir d’autres primes que le RIFSEEP </a:t>
            </a:r>
            <a:r>
              <a:rPr lang="fr-FR" b="1" dirty="0">
                <a:solidFill>
                  <a:srgbClr val="00B0F0"/>
                </a:solidFill>
              </a:rPr>
              <a:t>? … </a:t>
            </a:r>
            <a:r>
              <a:rPr lang="fr-FR" sz="3600" b="1" dirty="0">
                <a:solidFill>
                  <a:srgbClr val="00B0F0"/>
                </a:solidFill>
              </a:rPr>
              <a:t>Les règles  de remplacement, de cumul : principe et exceptions </a:t>
            </a:r>
            <a:endParaRPr lang="fr-FR" b="1" dirty="0">
              <a:solidFill>
                <a:srgbClr val="00B0F0"/>
              </a:solidFill>
            </a:endParaRPr>
          </a:p>
        </p:txBody>
      </p:sp>
      <p:sp>
        <p:nvSpPr>
          <p:cNvPr id="3" name="Espace réservé du contenu 2"/>
          <p:cNvSpPr>
            <a:spLocks noGrp="1"/>
          </p:cNvSpPr>
          <p:nvPr>
            <p:ph sz="half" idx="1"/>
          </p:nvPr>
        </p:nvSpPr>
        <p:spPr>
          <a:xfrm>
            <a:off x="838200" y="1825625"/>
            <a:ext cx="10515600" cy="4382670"/>
          </a:xfrm>
          <a:ln>
            <a:solidFill>
              <a:schemeClr val="accent1"/>
            </a:solidFill>
          </a:ln>
        </p:spPr>
        <p:txBody>
          <a:bodyPr>
            <a:normAutofit fontScale="55000" lnSpcReduction="20000"/>
          </a:bodyPr>
          <a:lstStyle/>
          <a:p>
            <a:pPr marL="0" indent="0">
              <a:buNone/>
            </a:pPr>
            <a:r>
              <a:rPr lang="fr-FR" sz="6400" dirty="0">
                <a:solidFill>
                  <a:srgbClr val="FF0000"/>
                </a:solidFill>
              </a:rPr>
              <a:t>Le RIFSEEP Remplace: </a:t>
            </a:r>
          </a:p>
          <a:p>
            <a:pPr>
              <a:buFontTx/>
              <a:buChar char="-"/>
            </a:pPr>
            <a:r>
              <a:rPr lang="fr-FR" sz="6400" dirty="0"/>
              <a:t>La PFR et l’IFRSTS </a:t>
            </a:r>
            <a:r>
              <a:rPr lang="fr-FR" sz="3600" b="1" dirty="0"/>
              <a:t>(</a:t>
            </a:r>
            <a:r>
              <a:rPr lang="fr-FR" sz="3600" i="1" dirty="0"/>
              <a:t>aux conseillers socio-éducatifs et aux assistants socio-éducatifs )</a:t>
            </a:r>
            <a:r>
              <a:rPr lang="fr-FR" sz="3600" b="1" dirty="0"/>
              <a:t> </a:t>
            </a:r>
            <a:endParaRPr lang="fr-FR" sz="6400" dirty="0">
              <a:solidFill>
                <a:srgbClr val="FF0000"/>
              </a:solidFill>
            </a:endParaRPr>
          </a:p>
          <a:p>
            <a:pPr marL="0" indent="0">
              <a:buNone/>
            </a:pPr>
            <a:r>
              <a:rPr lang="fr-FR" sz="6400" dirty="0"/>
              <a:t>- L’IFTS  - </a:t>
            </a:r>
            <a:r>
              <a:rPr lang="fr-FR" sz="5900" dirty="0"/>
              <a:t>l’indemnité forfaitaire pour travaux supplémentaires </a:t>
            </a:r>
          </a:p>
          <a:p>
            <a:pPr>
              <a:buFontTx/>
              <a:buChar char="-"/>
            </a:pPr>
            <a:r>
              <a:rPr lang="fr-FR" sz="6400" dirty="0"/>
              <a:t>La prime de rendement, </a:t>
            </a:r>
          </a:p>
          <a:p>
            <a:pPr marL="0" indent="0">
              <a:buNone/>
            </a:pPr>
            <a:r>
              <a:rPr lang="fr-FR" sz="6400" dirty="0"/>
              <a:t>- L’indemnité de fonctions et de résultats, </a:t>
            </a:r>
          </a:p>
          <a:p>
            <a:pPr marL="0" indent="0">
              <a:buNone/>
            </a:pPr>
            <a:r>
              <a:rPr lang="fr-FR" sz="6400" dirty="0"/>
              <a:t>- La prime de fonctions informatiques, </a:t>
            </a:r>
          </a:p>
          <a:p>
            <a:pPr marL="0" indent="0">
              <a:buNone/>
            </a:pPr>
            <a:r>
              <a:rPr lang="fr-FR" sz="6400" dirty="0"/>
              <a:t>- L’IAT  - </a:t>
            </a:r>
            <a:r>
              <a:rPr lang="fr-FR" sz="5900" dirty="0"/>
              <a:t>l’indemnité d’administration et de technicité </a:t>
            </a:r>
          </a:p>
          <a:p>
            <a:pPr marL="0" indent="0">
              <a:buNone/>
            </a:pPr>
            <a:r>
              <a:rPr lang="fr-FR" sz="6400" dirty="0"/>
              <a:t>- L’IEMP - </a:t>
            </a:r>
            <a:r>
              <a:rPr lang="fr-FR" sz="5900" dirty="0"/>
              <a:t>l’indemnité d’exercice de mission des préfectures. </a:t>
            </a:r>
          </a:p>
          <a:p>
            <a:pPr marL="0" indent="0">
              <a:buNone/>
            </a:pPr>
            <a:endParaRPr lang="fr-FR" sz="6400" dirty="0"/>
          </a:p>
          <a:p>
            <a:pPr>
              <a:buFontTx/>
              <a:buChar char="-"/>
            </a:pPr>
            <a:endParaRPr lang="fr-FR" dirty="0"/>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12</a:t>
            </a:fld>
            <a:endParaRPr lang="fr-FR" dirty="0"/>
          </a:p>
        </p:txBody>
      </p:sp>
    </p:spTree>
    <p:extLst>
      <p:ext uri="{BB962C8B-B14F-4D97-AF65-F5344CB8AC3E}">
        <p14:creationId xmlns:p14="http://schemas.microsoft.com/office/powerpoint/2010/main" xmlns="" val="567735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9022" y="0"/>
            <a:ext cx="11802978" cy="1325563"/>
          </a:xfrm>
        </p:spPr>
        <p:txBody>
          <a:bodyPr/>
          <a:lstStyle/>
          <a:p>
            <a:r>
              <a:rPr lang="fr-FR" b="1" dirty="0">
                <a:solidFill>
                  <a:srgbClr val="00B0F0"/>
                </a:solidFill>
              </a:rPr>
              <a:t>RIFSEEP</a:t>
            </a:r>
            <a:r>
              <a:rPr lang="fr-FR" sz="5400" b="1" dirty="0">
                <a:solidFill>
                  <a:srgbClr val="00B0F0"/>
                </a:solidFill>
              </a:rPr>
              <a:t> </a:t>
            </a:r>
            <a:r>
              <a:rPr lang="fr-FR" sz="3200" b="1" dirty="0">
                <a:solidFill>
                  <a:srgbClr val="00B0F0"/>
                </a:solidFill>
              </a:rPr>
              <a:t>… Les règles de cumul : principe et exceptions </a:t>
            </a:r>
            <a:endParaRPr lang="fr-FR" dirty="0">
              <a:solidFill>
                <a:srgbClr val="00B0F0"/>
              </a:solidFill>
            </a:endParaRPr>
          </a:p>
        </p:txBody>
      </p:sp>
      <p:sp>
        <p:nvSpPr>
          <p:cNvPr id="5" name="Espace réservé du contenu 3"/>
          <p:cNvSpPr>
            <a:spLocks noGrp="1"/>
          </p:cNvSpPr>
          <p:nvPr>
            <p:ph sz="half" idx="1"/>
          </p:nvPr>
        </p:nvSpPr>
        <p:spPr>
          <a:xfrm>
            <a:off x="236621" y="1039906"/>
            <a:ext cx="11740226" cy="5553399"/>
          </a:xfrm>
          <a:ln>
            <a:solidFill>
              <a:schemeClr val="accent1"/>
            </a:solidFill>
          </a:ln>
        </p:spPr>
        <p:txBody>
          <a:bodyPr>
            <a:normAutofit fontScale="25000" lnSpcReduction="20000"/>
          </a:bodyPr>
          <a:lstStyle/>
          <a:p>
            <a:pPr marL="0" indent="0">
              <a:buNone/>
            </a:pPr>
            <a:endParaRPr lang="fr-FR" sz="11200" dirty="0">
              <a:solidFill>
                <a:srgbClr val="0070C0"/>
              </a:solidFill>
            </a:endParaRPr>
          </a:p>
          <a:p>
            <a:pPr marL="0" indent="0">
              <a:buNone/>
            </a:pPr>
            <a:r>
              <a:rPr lang="fr-FR" sz="11200" dirty="0">
                <a:solidFill>
                  <a:srgbClr val="0070C0"/>
                </a:solidFill>
              </a:rPr>
              <a:t>Le RIFSEEP  peut se cumuler avec :</a:t>
            </a:r>
          </a:p>
          <a:p>
            <a:pPr marL="0" indent="0">
              <a:buNone/>
            </a:pPr>
            <a:r>
              <a:rPr lang="fr-FR" sz="11200" dirty="0"/>
              <a:t>- l’indemnisation des dépenses engagées au titre des fonctions exercées (ex : 	</a:t>
            </a:r>
            <a:r>
              <a:rPr lang="fr-FR" sz="11200" b="1" dirty="0">
                <a:solidFill>
                  <a:srgbClr val="FF0000"/>
                </a:solidFill>
              </a:rPr>
              <a:t>frais de déplacement</a:t>
            </a:r>
            <a:r>
              <a:rPr lang="fr-FR" sz="11200" dirty="0"/>
              <a:t>), </a:t>
            </a:r>
          </a:p>
          <a:p>
            <a:pPr marL="0" indent="0">
              <a:buNone/>
            </a:pPr>
            <a:r>
              <a:rPr lang="fr-FR" sz="11200" dirty="0"/>
              <a:t>- les dispositifs d’intéressement collectif, (</a:t>
            </a:r>
            <a:r>
              <a:rPr lang="fr-FR" sz="11200" b="1" dirty="0">
                <a:solidFill>
                  <a:srgbClr val="FF0000"/>
                </a:solidFill>
              </a:rPr>
              <a:t>PIC</a:t>
            </a:r>
            <a:r>
              <a:rPr lang="fr-FR" sz="11200" dirty="0"/>
              <a:t>)</a:t>
            </a:r>
          </a:p>
          <a:p>
            <a:pPr marL="0" indent="0">
              <a:buNone/>
            </a:pPr>
            <a:r>
              <a:rPr lang="fr-FR" sz="11200" dirty="0"/>
              <a:t>- les dispositifs compensant les pertes de pouvoir d’achat (ex : indemnité 	compensatrice ou différentielle, </a:t>
            </a:r>
            <a:r>
              <a:rPr lang="fr-FR" sz="11200" b="1" dirty="0">
                <a:solidFill>
                  <a:srgbClr val="FF0000"/>
                </a:solidFill>
              </a:rPr>
              <a:t>GIPA</a:t>
            </a:r>
            <a:r>
              <a:rPr lang="fr-FR" sz="11200" dirty="0"/>
              <a:t>, etc.), </a:t>
            </a:r>
          </a:p>
          <a:p>
            <a:pPr>
              <a:buFontTx/>
              <a:buChar char="-"/>
            </a:pPr>
            <a:r>
              <a:rPr lang="fr-FR" sz="11200" dirty="0"/>
              <a:t>L’indemnité horaire pour </a:t>
            </a:r>
            <a:r>
              <a:rPr lang="fr-FR" sz="11200" b="1" dirty="0">
                <a:solidFill>
                  <a:srgbClr val="FF0000"/>
                </a:solidFill>
              </a:rPr>
              <a:t>travail normal de nuit</a:t>
            </a:r>
            <a:r>
              <a:rPr lang="fr-FR" sz="11200" dirty="0"/>
              <a:t>, </a:t>
            </a:r>
          </a:p>
          <a:p>
            <a:pPr>
              <a:buFontTx/>
              <a:buChar char="-"/>
            </a:pPr>
            <a:r>
              <a:rPr lang="fr-FR" sz="11200" dirty="0"/>
              <a:t>La prime d’encadrement éducatif de nuit, </a:t>
            </a:r>
          </a:p>
          <a:p>
            <a:pPr marL="0" indent="0">
              <a:buNone/>
            </a:pPr>
            <a:r>
              <a:rPr lang="fr-FR" sz="11200" dirty="0"/>
              <a:t>-  l’indemnité forfaitaire pour travail les </a:t>
            </a:r>
            <a:r>
              <a:rPr lang="fr-FR" sz="11200" b="1" dirty="0">
                <a:solidFill>
                  <a:srgbClr val="FF0000"/>
                </a:solidFill>
              </a:rPr>
              <a:t>dimanches et jours fériés </a:t>
            </a:r>
            <a:r>
              <a:rPr lang="fr-FR" sz="11200" dirty="0"/>
              <a:t>des 	personnels de la filière sanitaire et sociale, </a:t>
            </a:r>
          </a:p>
          <a:p>
            <a:pPr marL="0" indent="0">
              <a:buNone/>
            </a:pPr>
            <a:r>
              <a:rPr lang="fr-FR" sz="11200" dirty="0"/>
              <a:t>- l’indemnités horaires pour travaux supplémentaires (</a:t>
            </a:r>
            <a:r>
              <a:rPr lang="fr-FR" sz="11200" b="1" dirty="0">
                <a:solidFill>
                  <a:srgbClr val="FF0000"/>
                </a:solidFill>
              </a:rPr>
              <a:t>IHTS)</a:t>
            </a:r>
            <a:r>
              <a:rPr lang="fr-FR" sz="11200" dirty="0"/>
              <a:t>, </a:t>
            </a:r>
          </a:p>
          <a:p>
            <a:pPr>
              <a:buFontTx/>
              <a:buChar char="-"/>
            </a:pPr>
            <a:endParaRPr lang="fr-FR" sz="8000" dirty="0"/>
          </a:p>
          <a:p>
            <a:pPr marL="0" indent="0">
              <a:buNone/>
            </a:pPr>
            <a:r>
              <a:rPr lang="fr-FR" sz="2000" dirty="0"/>
              <a:t>- </a:t>
            </a:r>
            <a:endParaRPr lang="fr-FR" dirty="0"/>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13</a:t>
            </a:fld>
            <a:endParaRPr lang="fr-FR" dirty="0"/>
          </a:p>
        </p:txBody>
      </p:sp>
    </p:spTree>
    <p:extLst>
      <p:ext uri="{BB962C8B-B14F-4D97-AF65-F5344CB8AC3E}">
        <p14:creationId xmlns:p14="http://schemas.microsoft.com/office/powerpoint/2010/main" xmlns="" val="4107425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1885" y="365125"/>
            <a:ext cx="11451771" cy="1325563"/>
          </a:xfrm>
        </p:spPr>
        <p:txBody>
          <a:bodyPr>
            <a:normAutofit fontScale="90000"/>
          </a:bodyPr>
          <a:lstStyle/>
          <a:p>
            <a:r>
              <a:rPr lang="fr-FR" b="1" dirty="0">
                <a:solidFill>
                  <a:srgbClr val="00B0F0"/>
                </a:solidFill>
              </a:rPr>
              <a:t>RIFSEEP</a:t>
            </a:r>
            <a:r>
              <a:rPr lang="fr-FR" sz="7200" b="1" dirty="0">
                <a:solidFill>
                  <a:srgbClr val="00B0F0"/>
                </a:solidFill>
              </a:rPr>
              <a:t> </a:t>
            </a:r>
            <a:r>
              <a:rPr lang="fr-FR" b="1" dirty="0">
                <a:solidFill>
                  <a:srgbClr val="00B0F0"/>
                </a:solidFill>
              </a:rPr>
              <a:t>… Les règles de cumul : principe et exceptions </a:t>
            </a:r>
            <a:endParaRPr lang="fr-FR" dirty="0">
              <a:solidFill>
                <a:srgbClr val="00B0F0"/>
              </a:solidFill>
            </a:endParaRPr>
          </a:p>
        </p:txBody>
      </p:sp>
      <p:sp>
        <p:nvSpPr>
          <p:cNvPr id="7" name="Espace réservé du contenu 3"/>
          <p:cNvSpPr>
            <a:spLocks noGrp="1"/>
          </p:cNvSpPr>
          <p:nvPr>
            <p:ph sz="half" idx="1"/>
          </p:nvPr>
        </p:nvSpPr>
        <p:spPr>
          <a:xfrm>
            <a:off x="788894" y="1452282"/>
            <a:ext cx="10564906" cy="5068835"/>
          </a:xfrm>
          <a:ln>
            <a:solidFill>
              <a:schemeClr val="accent1"/>
            </a:solidFill>
          </a:ln>
        </p:spPr>
        <p:txBody>
          <a:bodyPr>
            <a:normAutofit fontScale="85000" lnSpcReduction="20000"/>
          </a:bodyPr>
          <a:lstStyle/>
          <a:p>
            <a:pPr marL="0" indent="0">
              <a:buNone/>
            </a:pPr>
            <a:r>
              <a:rPr lang="fr-FR" sz="3500" dirty="0"/>
              <a:t>-</a:t>
            </a:r>
            <a:r>
              <a:rPr lang="fr-FR" sz="3500" dirty="0">
                <a:solidFill>
                  <a:srgbClr val="0070C0"/>
                </a:solidFill>
              </a:rPr>
              <a:t>Le RIFSEEP  peut se cumuler avec :</a:t>
            </a:r>
          </a:p>
          <a:p>
            <a:pPr marL="0" indent="0">
              <a:buNone/>
            </a:pPr>
            <a:endParaRPr lang="fr-FR" sz="900" dirty="0"/>
          </a:p>
          <a:p>
            <a:pPr>
              <a:buFontTx/>
              <a:buChar char="-"/>
            </a:pPr>
            <a:r>
              <a:rPr lang="fr-FR" dirty="0"/>
              <a:t>astreintes, les permanences </a:t>
            </a:r>
          </a:p>
          <a:p>
            <a:pPr>
              <a:buFontTx/>
              <a:buChar char="-"/>
            </a:pPr>
            <a:r>
              <a:rPr lang="fr-FR" dirty="0"/>
              <a:t>indemnité pour travail dominical régulier, </a:t>
            </a:r>
          </a:p>
          <a:p>
            <a:pPr>
              <a:buFontTx/>
              <a:buChar char="-"/>
            </a:pPr>
            <a:r>
              <a:rPr lang="fr-FR" dirty="0"/>
              <a:t>indemnité horaire pour travail du dimanche et jour férié. </a:t>
            </a:r>
            <a:endParaRPr lang="fr-FR" sz="1300" dirty="0"/>
          </a:p>
          <a:p>
            <a:pPr marL="0" indent="0">
              <a:buNone/>
            </a:pPr>
            <a:r>
              <a:rPr lang="fr-FR" dirty="0"/>
              <a:t>- </a:t>
            </a:r>
            <a:r>
              <a:rPr lang="fr-FR" dirty="0">
                <a:solidFill>
                  <a:srgbClr val="FF0000"/>
                </a:solidFill>
              </a:rPr>
              <a:t>l’occupation d’un logement pour nécessité absolue de service</a:t>
            </a:r>
            <a:endParaRPr lang="fr-FR" dirty="0"/>
          </a:p>
          <a:p>
            <a:pPr marL="0" indent="0">
              <a:buNone/>
            </a:pPr>
            <a:r>
              <a:rPr lang="fr-FR" dirty="0"/>
              <a:t>-les avantages acquis avant la publication de la loi statutaire, retranscrits 	budgétairement (prime annuelle, 13ème mois, …), ( Loi 84-53 du 26.01.1984 	– art 111) </a:t>
            </a:r>
          </a:p>
          <a:p>
            <a:pPr marL="0" indent="0">
              <a:buNone/>
            </a:pPr>
            <a:r>
              <a:rPr lang="fr-FR" dirty="0"/>
              <a:t>- avec la </a:t>
            </a:r>
            <a:r>
              <a:rPr lang="fr-FR" b="1" dirty="0">
                <a:solidFill>
                  <a:srgbClr val="FF0000"/>
                </a:solidFill>
              </a:rPr>
              <a:t>NBI</a:t>
            </a:r>
            <a:r>
              <a:rPr lang="fr-FR" dirty="0"/>
              <a:t> dans la mesure où, lorsque l’agent remplit les conditions nécessaires à 	son versement, elle constitue un élément obligatoire de la rémunération. </a:t>
            </a:r>
          </a:p>
          <a:p>
            <a:pPr>
              <a:buFontTx/>
              <a:buChar char="-"/>
            </a:pPr>
            <a:r>
              <a:rPr lang="fr-FR" dirty="0"/>
              <a:t>Faute de dispositions expresses contraires, il y a lieu de considérer que la </a:t>
            </a:r>
            <a:r>
              <a:rPr lang="fr-FR" b="1" dirty="0">
                <a:solidFill>
                  <a:srgbClr val="FF0000"/>
                </a:solidFill>
              </a:rPr>
              <a:t>prime de responsabilité versée aux agents occupant un emploi de direction</a:t>
            </a:r>
            <a:r>
              <a:rPr lang="fr-FR" dirty="0"/>
              <a:t>, est cumulable avec le RIFSEEP</a:t>
            </a:r>
          </a:p>
        </p:txBody>
      </p:sp>
      <p:pic>
        <p:nvPicPr>
          <p:cNvPr id="8" name="Espace réservé du contenu 3"/>
          <p:cNvPicPr>
            <a:picLocks noChangeAspect="1"/>
          </p:cNvPicPr>
          <p:nvPr/>
        </p:nvPicPr>
        <p:blipFill>
          <a:blip r:embed="rId3" cstate="print"/>
          <a:stretch>
            <a:fillRect/>
          </a:stretch>
        </p:blipFill>
        <p:spPr>
          <a:xfrm>
            <a:off x="299038" y="5369257"/>
            <a:ext cx="400541" cy="439939"/>
          </a:xfrm>
          <a:prstGeom prst="rect">
            <a:avLst/>
          </a:prstGeom>
        </p:spPr>
      </p:pic>
      <p:sp>
        <p:nvSpPr>
          <p:cNvPr id="3" name="Espace réservé du numéro de diapositive 2"/>
          <p:cNvSpPr>
            <a:spLocks noGrp="1"/>
          </p:cNvSpPr>
          <p:nvPr>
            <p:ph type="sldNum" sz="quarter" idx="12"/>
          </p:nvPr>
        </p:nvSpPr>
        <p:spPr/>
        <p:txBody>
          <a:bodyPr/>
          <a:lstStyle/>
          <a:p>
            <a:fld id="{23783F0C-0289-4A01-80F7-E0571E2FA1F3}" type="slidenum">
              <a:rPr lang="fr-FR" smtClean="0"/>
              <a:pPr/>
              <a:t>14</a:t>
            </a:fld>
            <a:endParaRPr lang="fr-FR" dirty="0"/>
          </a:p>
        </p:txBody>
      </p:sp>
    </p:spTree>
    <p:extLst>
      <p:ext uri="{BB962C8B-B14F-4D97-AF65-F5344CB8AC3E}">
        <p14:creationId xmlns:p14="http://schemas.microsoft.com/office/powerpoint/2010/main" xmlns="" val="1422580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2756" y="0"/>
            <a:ext cx="11121044" cy="1325563"/>
          </a:xfrm>
        </p:spPr>
        <p:txBody>
          <a:bodyPr>
            <a:normAutofit/>
          </a:bodyPr>
          <a:lstStyle/>
          <a:p>
            <a:r>
              <a:rPr lang="fr-FR" sz="4000" b="1" dirty="0">
                <a:solidFill>
                  <a:srgbClr val="00B0F0"/>
                </a:solidFill>
              </a:rPr>
              <a:t>Le calendrier de mise en œuvre par cadre d’emplois</a:t>
            </a:r>
            <a:endParaRPr lang="fr-FR" sz="4000" dirty="0"/>
          </a:p>
        </p:txBody>
      </p:sp>
      <p:sp>
        <p:nvSpPr>
          <p:cNvPr id="7" name="Espace réservé du contenu 6"/>
          <p:cNvSpPr>
            <a:spLocks noGrp="1"/>
          </p:cNvSpPr>
          <p:nvPr>
            <p:ph idx="1"/>
          </p:nvPr>
        </p:nvSpPr>
        <p:spPr>
          <a:xfrm>
            <a:off x="498764" y="1542992"/>
            <a:ext cx="11172305" cy="4686358"/>
          </a:xfrm>
          <a:ln>
            <a:solidFill>
              <a:schemeClr val="accent1"/>
            </a:solidFill>
          </a:ln>
        </p:spPr>
        <p:txBody>
          <a:bodyPr>
            <a:normAutofit/>
          </a:bodyPr>
          <a:lstStyle/>
          <a:p>
            <a:r>
              <a:rPr lang="fr-FR" b="1" dirty="0"/>
              <a:t>l</a:t>
            </a:r>
            <a:r>
              <a:rPr lang="fr-FR" dirty="0"/>
              <a:t>e RIFSSEP devait être opérationnel au 1/1/2017, les textes abrogeant les anciennes primes prenant effet au 01/01/2017.</a:t>
            </a:r>
          </a:p>
          <a:p>
            <a:r>
              <a:rPr lang="fr-FR" dirty="0"/>
              <a:t>Les collectivités doivent alors se mettre en conformité avec les nouveaux textes dans un « délai raisonnable » (6 mois d’après les réponses ministérielles).</a:t>
            </a:r>
          </a:p>
          <a:p>
            <a:r>
              <a:rPr lang="fr-FR" dirty="0"/>
              <a:t>A cet effet, le RIFSEEP doit être opérationnel au 30/06/2017. Passé ce délai, le comptable public pourrait donc refuser la mise en paiement des anciennes primes.</a:t>
            </a:r>
          </a:p>
          <a:p>
            <a:r>
              <a:rPr lang="fr-FR" b="1" dirty="0"/>
              <a:t>IMPORTANT</a:t>
            </a:r>
            <a:r>
              <a:rPr lang="fr-FR" dirty="0"/>
              <a:t> : Dans l’attente du passage au RIFSSEP, les primes actuelles continuent d’être versées normalement en 2017</a:t>
            </a:r>
          </a:p>
          <a:p>
            <a:endParaRPr lang="fr-FR" dirty="0"/>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15</a:t>
            </a:fld>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191686" y="1159699"/>
            <a:ext cx="11944865" cy="1117807"/>
          </a:xfrm>
        </p:spPr>
        <p:txBody>
          <a:bodyPr>
            <a:normAutofit fontScale="90000"/>
          </a:bodyPr>
          <a:lstStyle/>
          <a:p>
            <a:pPr algn="l"/>
            <a:r>
              <a:rPr lang="fr-FR" dirty="0"/>
              <a:t/>
            </a:r>
            <a:br>
              <a:rPr lang="fr-FR" dirty="0"/>
            </a:br>
            <a:r>
              <a:rPr lang="fr-FR" sz="3100" b="1" dirty="0">
                <a:solidFill>
                  <a:srgbClr val="00B0F0"/>
                </a:solidFill>
                <a:latin typeface="+mn-lt"/>
              </a:rPr>
              <a:t>Le calendrier de mise en œuvre … les cadres d‘emplois éligibles … </a:t>
            </a:r>
            <a:r>
              <a:rPr lang="fr-FR" sz="2700" dirty="0">
                <a:latin typeface="+mn-lt"/>
              </a:rPr>
              <a:t/>
            </a:r>
            <a:br>
              <a:rPr lang="fr-FR" sz="2700" dirty="0">
                <a:latin typeface="+mn-lt"/>
              </a:rPr>
            </a:br>
            <a:r>
              <a:rPr lang="fr-FR" sz="2200" dirty="0"/>
              <a:t>Il est applicable au fur à mesure des arrêtés pris pour l’application du RIFSEEP aux corps des fonctionnaires de l’État servant de référence</a:t>
            </a:r>
            <a:r>
              <a:rPr lang="fr-FR" sz="3100" dirty="0"/>
              <a:t>.</a:t>
            </a:r>
            <a:br>
              <a:rPr lang="fr-FR" sz="3100" dirty="0"/>
            </a:br>
            <a:r>
              <a:rPr lang="fr-FR" sz="2200" i="1" dirty="0">
                <a:solidFill>
                  <a:srgbClr val="FF0000"/>
                </a:solidFill>
              </a:rPr>
              <a:t>. </a:t>
            </a:r>
            <a:r>
              <a:rPr lang="fr-FR" sz="2000" dirty="0">
                <a:latin typeface="+mn-lt"/>
              </a:rPr>
              <a:t/>
            </a:r>
            <a:br>
              <a:rPr lang="fr-FR" sz="2000" dirty="0">
                <a:latin typeface="+mn-lt"/>
              </a:rPr>
            </a:br>
            <a:endParaRPr lang="fr-FR" dirty="0">
              <a:latin typeface="+mn-lt"/>
            </a:endParaRPr>
          </a:p>
        </p:txBody>
      </p:sp>
      <p:pic>
        <p:nvPicPr>
          <p:cNvPr id="15" name="Image 14"/>
          <p:cNvPicPr>
            <a:picLocks noChangeAspect="1"/>
          </p:cNvPicPr>
          <p:nvPr/>
        </p:nvPicPr>
        <p:blipFill>
          <a:blip r:embed="rId3" cstate="print"/>
          <a:stretch>
            <a:fillRect/>
          </a:stretch>
        </p:blipFill>
        <p:spPr>
          <a:xfrm>
            <a:off x="118432" y="1159699"/>
            <a:ext cx="8667750" cy="5039946"/>
          </a:xfrm>
          <a:prstGeom prst="rect">
            <a:avLst/>
          </a:prstGeom>
        </p:spPr>
      </p:pic>
      <p:graphicFrame>
        <p:nvGraphicFramePr>
          <p:cNvPr id="18" name="Graphique 17"/>
          <p:cNvGraphicFramePr/>
          <p:nvPr>
            <p:extLst>
              <p:ext uri="{D42A27DB-BD31-4B8C-83A1-F6EECF244321}">
                <p14:modId xmlns:p14="http://schemas.microsoft.com/office/powerpoint/2010/main" xmlns="" val="345762358"/>
              </p:ext>
            </p:extLst>
          </p:nvPr>
        </p:nvGraphicFramePr>
        <p:xfrm>
          <a:off x="8382000" y="1033628"/>
          <a:ext cx="3681297" cy="5038317"/>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p:cNvSpPr/>
          <p:nvPr/>
        </p:nvSpPr>
        <p:spPr>
          <a:xfrm>
            <a:off x="191686" y="6071945"/>
            <a:ext cx="11272604" cy="584775"/>
          </a:xfrm>
          <a:prstGeom prst="rect">
            <a:avLst/>
          </a:prstGeom>
        </p:spPr>
        <p:txBody>
          <a:bodyPr wrap="square">
            <a:spAutoFit/>
          </a:bodyPr>
          <a:lstStyle/>
          <a:p>
            <a:r>
              <a:rPr lang="fr-FR" sz="1600" dirty="0">
                <a:solidFill>
                  <a:srgbClr val="000000"/>
                </a:solidFill>
              </a:rPr>
              <a:t>Dans la fonction publique territoriale sont exclus du principe de parité, car relevant d’un régime indemnitaire spécifique, </a:t>
            </a:r>
            <a:r>
              <a:rPr lang="fr-FR" sz="1600" b="1" dirty="0">
                <a:solidFill>
                  <a:srgbClr val="FF0000"/>
                </a:solidFill>
              </a:rPr>
              <a:t>les sapeurs-pompiers professionnels et la police municipale</a:t>
            </a:r>
            <a:r>
              <a:rPr lang="fr-FR" sz="1600" dirty="0">
                <a:solidFill>
                  <a:srgbClr val="000000"/>
                </a:solidFill>
              </a:rPr>
              <a:t>. </a:t>
            </a:r>
            <a:endParaRPr lang="fr-FR" sz="1600" dirty="0"/>
          </a:p>
        </p:txBody>
      </p:sp>
    </p:spTree>
    <p:extLst>
      <p:ext uri="{BB962C8B-B14F-4D97-AF65-F5344CB8AC3E}">
        <p14:creationId xmlns:p14="http://schemas.microsoft.com/office/powerpoint/2010/main" xmlns="" val="2760470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252847" y="514169"/>
            <a:ext cx="11155883" cy="265177"/>
          </a:xfrm>
        </p:spPr>
        <p:txBody>
          <a:bodyPr>
            <a:noAutofit/>
          </a:bodyPr>
          <a:lstStyle/>
          <a:p>
            <a:r>
              <a:rPr lang="fr-FR" sz="2800" b="1" dirty="0">
                <a:solidFill>
                  <a:srgbClr val="00B0F0"/>
                </a:solidFill>
              </a:rPr>
              <a:t>composition et principes du RIFSEEP </a:t>
            </a:r>
            <a:r>
              <a:rPr lang="fr-FR" sz="3600" b="1" dirty="0">
                <a:solidFill>
                  <a:srgbClr val="00B0F0"/>
                </a:solidFill>
              </a:rPr>
              <a:t>…</a:t>
            </a:r>
            <a:r>
              <a:rPr lang="fr-FR" dirty="0">
                <a:solidFill>
                  <a:srgbClr val="00B0F0"/>
                </a:solidFill>
              </a:rPr>
              <a:t> </a:t>
            </a:r>
            <a:r>
              <a:rPr lang="fr-FR" sz="2000" dirty="0">
                <a:solidFill>
                  <a:srgbClr val="00B0F0"/>
                </a:solidFill>
              </a:rPr>
              <a:t>Ce régime indemnitaire est composé de </a:t>
            </a:r>
            <a:r>
              <a:rPr lang="fr-FR" sz="2000" b="1" dirty="0">
                <a:solidFill>
                  <a:srgbClr val="00B0F0"/>
                </a:solidFill>
              </a:rPr>
              <a:t>deux primes</a:t>
            </a:r>
            <a:r>
              <a:rPr lang="fr-FR" sz="2000" dirty="0">
                <a:solidFill>
                  <a:srgbClr val="00B0F0"/>
                </a:solidFill>
              </a:rPr>
              <a:t> </a:t>
            </a:r>
            <a:r>
              <a:rPr lang="fr-FR" dirty="0">
                <a:solidFill>
                  <a:srgbClr val="00B0F0"/>
                </a:solidFill>
              </a:rPr>
              <a:t/>
            </a:r>
            <a:br>
              <a:rPr lang="fr-FR" dirty="0">
                <a:solidFill>
                  <a:srgbClr val="00B0F0"/>
                </a:solidFill>
              </a:rPr>
            </a:br>
            <a:endParaRPr lang="fr-FR" dirty="0">
              <a:solidFill>
                <a:srgbClr val="00B0F0"/>
              </a:solidFill>
            </a:endParaRPr>
          </a:p>
        </p:txBody>
      </p:sp>
      <p:sp>
        <p:nvSpPr>
          <p:cNvPr id="7" name="Espace réservé du contenu 6"/>
          <p:cNvSpPr>
            <a:spLocks noGrp="1"/>
          </p:cNvSpPr>
          <p:nvPr>
            <p:ph sz="half" idx="2"/>
          </p:nvPr>
        </p:nvSpPr>
        <p:spPr>
          <a:xfrm>
            <a:off x="286215" y="818969"/>
            <a:ext cx="5941600" cy="3767550"/>
          </a:xfrm>
          <a:ln>
            <a:solidFill>
              <a:schemeClr val="accent1"/>
            </a:solidFill>
          </a:ln>
        </p:spPr>
        <p:txBody>
          <a:bodyPr>
            <a:normAutofit lnSpcReduction="10000"/>
          </a:bodyPr>
          <a:lstStyle/>
          <a:p>
            <a:pPr marL="0" indent="0">
              <a:buNone/>
            </a:pPr>
            <a:r>
              <a:rPr lang="fr-FR" sz="4000" b="1" dirty="0"/>
              <a:t>IFSE</a:t>
            </a:r>
            <a:r>
              <a:rPr lang="fr-FR" sz="4000" dirty="0"/>
              <a:t> </a:t>
            </a:r>
            <a:r>
              <a:rPr lang="fr-FR" sz="3200" dirty="0"/>
              <a:t>… l’Indemnité de Fonction de Sujétion et d’Expertise est la part fixe</a:t>
            </a:r>
            <a:endParaRPr lang="fr-FR" sz="2000" dirty="0"/>
          </a:p>
          <a:p>
            <a:pPr marL="342900" indent="-342900">
              <a:buFontTx/>
              <a:buChar char="-"/>
            </a:pPr>
            <a:r>
              <a:rPr lang="fr-FR" altLang="fr-FR" sz="2000" u="sng" dirty="0"/>
              <a:t>Mise en place </a:t>
            </a:r>
            <a:r>
              <a:rPr lang="fr-FR" altLang="fr-FR" sz="2000" b="1" u="sng" dirty="0">
                <a:solidFill>
                  <a:srgbClr val="FF0000"/>
                </a:solidFill>
              </a:rPr>
              <a:t>obligatoire</a:t>
            </a:r>
            <a:r>
              <a:rPr lang="fr-FR" altLang="fr-FR" sz="2000" u="sng" dirty="0"/>
              <a:t> </a:t>
            </a:r>
            <a:r>
              <a:rPr lang="fr-FR" altLang="fr-FR" sz="2000" dirty="0"/>
              <a:t>d’une part fixe liée aux fonctions : l’ IFSE</a:t>
            </a:r>
          </a:p>
          <a:p>
            <a:pPr marL="342900" indent="-342900">
              <a:buFontTx/>
              <a:buChar char="-"/>
            </a:pPr>
            <a:r>
              <a:rPr lang="fr-FR" altLang="fr-FR" sz="2000" dirty="0"/>
              <a:t>Fondée sur l’analyse des </a:t>
            </a:r>
            <a:r>
              <a:rPr lang="fr-FR" altLang="fr-FR" sz="2000" b="1" dirty="0">
                <a:solidFill>
                  <a:srgbClr val="FF0000"/>
                </a:solidFill>
              </a:rPr>
              <a:t>fonctions d</a:t>
            </a:r>
            <a:r>
              <a:rPr lang="fr-FR" altLang="fr-FR" sz="2000" dirty="0"/>
              <a:t>e chaque agent </a:t>
            </a:r>
          </a:p>
          <a:p>
            <a:pPr marL="342900" indent="-342900">
              <a:buFontTx/>
              <a:buChar char="-"/>
            </a:pPr>
            <a:r>
              <a:rPr lang="fr-FR" altLang="fr-FR" sz="2000" dirty="0"/>
              <a:t>Devant intégrer le profil professionnel personnel des agents – </a:t>
            </a:r>
            <a:r>
              <a:rPr lang="fr-FR" altLang="fr-FR" sz="2000" b="1" dirty="0">
                <a:solidFill>
                  <a:srgbClr val="FF0000"/>
                </a:solidFill>
              </a:rPr>
              <a:t>expérience professionnelle</a:t>
            </a:r>
          </a:p>
          <a:p>
            <a:pPr marL="342900" indent="-342900">
              <a:buFontTx/>
              <a:buChar char="-"/>
            </a:pPr>
            <a:r>
              <a:rPr lang="fr-FR" altLang="fr-FR" sz="2000" dirty="0"/>
              <a:t>Dont les plafonds dépendent de la classification des postes en groupes de fonctions.</a:t>
            </a:r>
          </a:p>
          <a:p>
            <a:pPr marL="0" indent="0">
              <a:buNone/>
            </a:pPr>
            <a:endParaRPr lang="fr-FR" sz="2000" dirty="0"/>
          </a:p>
          <a:p>
            <a:pPr marL="342900" indent="-342900">
              <a:buFontTx/>
              <a:buChar char="-"/>
            </a:pPr>
            <a:endParaRPr lang="fr-FR" altLang="fr-FR" sz="2000" dirty="0"/>
          </a:p>
          <a:p>
            <a:endParaRPr lang="fr-FR" dirty="0"/>
          </a:p>
        </p:txBody>
      </p:sp>
      <p:sp>
        <p:nvSpPr>
          <p:cNvPr id="11" name="Espace réservé du contenu 10"/>
          <p:cNvSpPr>
            <a:spLocks noGrp="1"/>
          </p:cNvSpPr>
          <p:nvPr>
            <p:ph sz="quarter" idx="4"/>
          </p:nvPr>
        </p:nvSpPr>
        <p:spPr>
          <a:xfrm>
            <a:off x="6419850" y="800100"/>
            <a:ext cx="5489524" cy="3790949"/>
          </a:xfrm>
          <a:ln>
            <a:solidFill>
              <a:schemeClr val="accent1"/>
            </a:solidFill>
          </a:ln>
        </p:spPr>
        <p:txBody>
          <a:bodyPr>
            <a:normAutofit/>
          </a:bodyPr>
          <a:lstStyle/>
          <a:p>
            <a:pPr marL="0" indent="0">
              <a:buNone/>
            </a:pPr>
            <a:r>
              <a:rPr lang="fr-FR" sz="3700" b="1" dirty="0"/>
              <a:t>CIA</a:t>
            </a:r>
            <a:r>
              <a:rPr lang="fr-FR" sz="3700" dirty="0"/>
              <a:t> </a:t>
            </a:r>
            <a:r>
              <a:rPr lang="fr-FR" sz="3000" dirty="0"/>
              <a:t>…Complément Indemnitaire Annuel est la part variable</a:t>
            </a:r>
          </a:p>
          <a:p>
            <a:pPr marL="342900" indent="-342900">
              <a:buFontTx/>
              <a:buChar char="-"/>
            </a:pPr>
            <a:r>
              <a:rPr lang="fr-FR" altLang="fr-FR" sz="1800" u="sng" dirty="0"/>
              <a:t>Mise en place </a:t>
            </a:r>
            <a:r>
              <a:rPr lang="fr-FR" altLang="fr-FR" sz="1800" b="1" u="sng" dirty="0">
                <a:solidFill>
                  <a:srgbClr val="FF0000"/>
                </a:solidFill>
              </a:rPr>
              <a:t>facultative </a:t>
            </a:r>
            <a:r>
              <a:rPr lang="fr-FR" altLang="fr-FR" sz="1800" b="1" dirty="0">
                <a:solidFill>
                  <a:srgbClr val="FF0000"/>
                </a:solidFill>
              </a:rPr>
              <a:t>d</a:t>
            </a:r>
            <a:r>
              <a:rPr lang="fr-FR" altLang="fr-FR" sz="1800" dirty="0"/>
              <a:t>’une part conditionnelle liée à l’évaluation professionnelle des agents</a:t>
            </a:r>
          </a:p>
          <a:p>
            <a:pPr marL="342900" indent="-342900">
              <a:buFontTx/>
              <a:buChar char="-"/>
            </a:pPr>
            <a:r>
              <a:rPr lang="fr-FR" altLang="fr-FR" sz="1800" dirty="0"/>
              <a:t>La </a:t>
            </a:r>
            <a:r>
              <a:rPr lang="fr-FR" altLang="fr-FR" sz="1800" b="1" dirty="0">
                <a:solidFill>
                  <a:srgbClr val="FF0000"/>
                </a:solidFill>
              </a:rPr>
              <a:t>manière de servir</a:t>
            </a:r>
          </a:p>
          <a:p>
            <a:pPr marL="342900" indent="-342900">
              <a:buFontTx/>
              <a:buChar char="-"/>
            </a:pPr>
            <a:r>
              <a:rPr lang="fr-FR" altLang="fr-FR" sz="1800" b="1" dirty="0">
                <a:solidFill>
                  <a:srgbClr val="FF0000"/>
                </a:solidFill>
              </a:rPr>
              <a:t>L’engagement professionnel</a:t>
            </a:r>
          </a:p>
          <a:p>
            <a:pPr marL="342900" indent="-342900">
              <a:buFontTx/>
              <a:buChar char="-"/>
            </a:pPr>
            <a:r>
              <a:rPr lang="fr-FR" sz="1800" b="1" dirty="0">
                <a:solidFill>
                  <a:srgbClr val="FF0000"/>
                </a:solidFill>
              </a:rPr>
              <a:t>Non reconductible automatiquement</a:t>
            </a:r>
            <a:endParaRPr lang="fr-FR" altLang="fr-FR" sz="1800" b="1" dirty="0">
              <a:solidFill>
                <a:srgbClr val="FF0000"/>
              </a:solidFill>
            </a:endParaRPr>
          </a:p>
          <a:p>
            <a:endParaRPr lang="fr-FR" altLang="fr-FR" sz="1800" dirty="0">
              <a:latin typeface="Arial" panose="020B0604020202020204" pitchFamily="34" charset="0"/>
            </a:endParaRPr>
          </a:p>
          <a:p>
            <a:pPr marL="0" indent="0">
              <a:buNone/>
            </a:pPr>
            <a:endParaRPr lang="fr-FR" dirty="0"/>
          </a:p>
        </p:txBody>
      </p:sp>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6" name="Rectangle 2"/>
          <p:cNvSpPr>
            <a:spLocks noChangeArrowheads="1"/>
          </p:cNvSpPr>
          <p:nvPr/>
        </p:nvSpPr>
        <p:spPr bwMode="auto">
          <a:xfrm>
            <a:off x="133814" y="687562"/>
            <a:ext cx="259276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2" name="Rectangle 5"/>
          <p:cNvSpPr>
            <a:spLocks noChangeArrowheads="1"/>
          </p:cNvSpPr>
          <p:nvPr/>
        </p:nvSpPr>
        <p:spPr bwMode="auto">
          <a:xfrm>
            <a:off x="304800" y="304800"/>
            <a:ext cx="1353014"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8" name="Rectangle 2"/>
          <p:cNvSpPr>
            <a:spLocks noChangeArrowheads="1"/>
          </p:cNvSpPr>
          <p:nvPr/>
        </p:nvSpPr>
        <p:spPr bwMode="auto">
          <a:xfrm>
            <a:off x="286214" y="839962"/>
            <a:ext cx="2592761"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dirty="0"/>
          </a:p>
        </p:txBody>
      </p:sp>
      <p:sp>
        <p:nvSpPr>
          <p:cNvPr id="19" name="Rectangle 9"/>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0" name="Rectangle 10"/>
          <p:cNvSpPr>
            <a:spLocks noChangeArrowheads="1"/>
          </p:cNvSpPr>
          <p:nvPr/>
        </p:nvSpPr>
        <p:spPr bwMode="auto">
          <a:xfrm>
            <a:off x="-255270" y="270040"/>
            <a:ext cx="18473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sz="2400" dirty="0"/>
          </a:p>
        </p:txBody>
      </p:sp>
      <p:sp>
        <p:nvSpPr>
          <p:cNvPr id="25" name="Rectangle 11"/>
          <p:cNvSpPr>
            <a:spLocks noChangeArrowheads="1"/>
          </p:cNvSpPr>
          <p:nvPr/>
        </p:nvSpPr>
        <p:spPr bwMode="auto">
          <a:xfrm>
            <a:off x="457200" y="4572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6" name="Rectangle 12"/>
          <p:cNvSpPr>
            <a:spLocks noChangeArrowheads="1"/>
          </p:cNvSpPr>
          <p:nvPr/>
        </p:nvSpPr>
        <p:spPr bwMode="auto">
          <a:xfrm>
            <a:off x="609600" y="6096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27" name="Flèche : droite 26"/>
          <p:cNvSpPr/>
          <p:nvPr/>
        </p:nvSpPr>
        <p:spPr>
          <a:xfrm rot="5400000">
            <a:off x="4150427" y="4351337"/>
            <a:ext cx="465278" cy="1925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Flèche : droite 27"/>
          <p:cNvSpPr/>
          <p:nvPr/>
        </p:nvSpPr>
        <p:spPr>
          <a:xfrm rot="5400000">
            <a:off x="8061110" y="4378150"/>
            <a:ext cx="431824" cy="177733"/>
          </a:xfrm>
          <a:prstGeom prst="rightArrow">
            <a:avLst>
              <a:gd name="adj1" fmla="val 50000"/>
              <a:gd name="adj2" fmla="val 500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p:cNvSpPr txBox="1"/>
          <p:nvPr/>
        </p:nvSpPr>
        <p:spPr>
          <a:xfrm>
            <a:off x="890672" y="4647135"/>
            <a:ext cx="5103153" cy="646331"/>
          </a:xfrm>
          <a:prstGeom prst="rect">
            <a:avLst/>
          </a:prstGeom>
          <a:noFill/>
        </p:spPr>
        <p:txBody>
          <a:bodyPr wrap="square" rtlCol="0">
            <a:spAutoFit/>
          </a:bodyPr>
          <a:lstStyle/>
          <a:p>
            <a:r>
              <a:rPr lang="fr-FR" sz="2000" b="1" dirty="0">
                <a:solidFill>
                  <a:srgbClr val="FF0000"/>
                </a:solidFill>
              </a:rPr>
              <a:t>Versement  mensuel ou autre (</a:t>
            </a:r>
            <a:r>
              <a:rPr lang="fr-FR" sz="1600" b="1" dirty="0">
                <a:solidFill>
                  <a:srgbClr val="FF0000"/>
                </a:solidFill>
              </a:rPr>
              <a:t>libre administration des collectivités)</a:t>
            </a:r>
            <a:endParaRPr lang="fr-FR" sz="2000" b="1" dirty="0">
              <a:solidFill>
                <a:srgbClr val="FF0000"/>
              </a:solidFill>
            </a:endParaRPr>
          </a:p>
        </p:txBody>
      </p:sp>
      <p:sp>
        <p:nvSpPr>
          <p:cNvPr id="30" name="ZoneTexte 29"/>
          <p:cNvSpPr txBox="1"/>
          <p:nvPr/>
        </p:nvSpPr>
        <p:spPr>
          <a:xfrm>
            <a:off x="6771324" y="4656724"/>
            <a:ext cx="4713650" cy="1015663"/>
          </a:xfrm>
          <a:prstGeom prst="rect">
            <a:avLst/>
          </a:prstGeom>
          <a:noFill/>
        </p:spPr>
        <p:txBody>
          <a:bodyPr wrap="square" rtlCol="0">
            <a:spAutoFit/>
          </a:bodyPr>
          <a:lstStyle/>
          <a:p>
            <a:r>
              <a:rPr lang="fr-FR" sz="2000" b="1" dirty="0">
                <a:solidFill>
                  <a:srgbClr val="FF0000"/>
                </a:solidFill>
              </a:rPr>
              <a:t>Versement  annuel ( 1 ou 2 fractions ou autre) </a:t>
            </a:r>
            <a:r>
              <a:rPr lang="fr-FR" sz="1600" b="1" dirty="0">
                <a:solidFill>
                  <a:srgbClr val="FF0000"/>
                </a:solidFill>
              </a:rPr>
              <a:t>libre administration des collectivités </a:t>
            </a:r>
            <a:endParaRPr lang="fr-FR" sz="2000" b="1" dirty="0">
              <a:solidFill>
                <a:srgbClr val="FF0000"/>
              </a:solidFill>
            </a:endParaRPr>
          </a:p>
          <a:p>
            <a:endParaRPr lang="fr-FR" sz="2000" b="1" dirty="0">
              <a:solidFill>
                <a:srgbClr val="FF0000"/>
              </a:solidFill>
            </a:endParaRPr>
          </a:p>
        </p:txBody>
      </p:sp>
      <p:sp>
        <p:nvSpPr>
          <p:cNvPr id="3" name="Accolade ouvrante 2"/>
          <p:cNvSpPr/>
          <p:nvPr/>
        </p:nvSpPr>
        <p:spPr>
          <a:xfrm rot="16200000">
            <a:off x="5670318" y="-67317"/>
            <a:ext cx="860951" cy="10768364"/>
          </a:xfrm>
          <a:prstGeom prst="leftBrace">
            <a:avLst>
              <a:gd name="adj1" fmla="val 8333"/>
              <a:gd name="adj2" fmla="val 4952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9" name="Rectangle 8"/>
          <p:cNvSpPr/>
          <p:nvPr/>
        </p:nvSpPr>
        <p:spPr>
          <a:xfrm>
            <a:off x="839788" y="5747340"/>
            <a:ext cx="10138378" cy="830997"/>
          </a:xfrm>
          <a:prstGeom prst="rect">
            <a:avLst/>
          </a:prstGeom>
        </p:spPr>
        <p:txBody>
          <a:bodyPr wrap="square">
            <a:spAutoFit/>
          </a:bodyPr>
          <a:lstStyle/>
          <a:p>
            <a:pPr algn="ctr"/>
            <a:r>
              <a:rPr lang="fr-FR" sz="2400" dirty="0">
                <a:solidFill>
                  <a:srgbClr val="000000"/>
                </a:solidFill>
              </a:rPr>
              <a:t>La somme des 2 parts ne doit pas excéder le plafond global des primes octroyées aux agents de l’État pris en référence </a:t>
            </a:r>
            <a:endParaRPr lang="fr-FR" sz="2400" dirty="0"/>
          </a:p>
        </p:txBody>
      </p:sp>
      <p:pic>
        <p:nvPicPr>
          <p:cNvPr id="23" name="Espace réservé du contenu 3"/>
          <p:cNvPicPr>
            <a:picLocks noChangeAspect="1"/>
          </p:cNvPicPr>
          <p:nvPr/>
        </p:nvPicPr>
        <p:blipFill>
          <a:blip r:embed="rId3" cstate="print"/>
          <a:stretch>
            <a:fillRect/>
          </a:stretch>
        </p:blipFill>
        <p:spPr>
          <a:xfrm>
            <a:off x="707027" y="5747340"/>
            <a:ext cx="400541" cy="439939"/>
          </a:xfrm>
          <a:prstGeom prst="rect">
            <a:avLst/>
          </a:prstGeom>
        </p:spPr>
      </p:pic>
      <p:sp>
        <p:nvSpPr>
          <p:cNvPr id="2" name="Espace réservé du numéro de diapositive 1"/>
          <p:cNvSpPr>
            <a:spLocks noGrp="1"/>
          </p:cNvSpPr>
          <p:nvPr>
            <p:ph type="sldNum" sz="quarter" idx="12"/>
          </p:nvPr>
        </p:nvSpPr>
        <p:spPr/>
        <p:txBody>
          <a:bodyPr/>
          <a:lstStyle/>
          <a:p>
            <a:fld id="{23783F0C-0289-4A01-80F7-E0571E2FA1F3}" type="slidenum">
              <a:rPr lang="fr-FR" smtClean="0"/>
              <a:pPr/>
              <a:t>17</a:t>
            </a:fld>
            <a:endParaRPr lang="fr-FR" dirty="0"/>
          </a:p>
        </p:txBody>
      </p:sp>
    </p:spTree>
    <p:extLst>
      <p:ext uri="{BB962C8B-B14F-4D97-AF65-F5344CB8AC3E}">
        <p14:creationId xmlns:p14="http://schemas.microsoft.com/office/powerpoint/2010/main" xmlns="" val="911128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27734"/>
            <a:ext cx="10515600" cy="2393576"/>
          </a:xfrm>
        </p:spPr>
        <p:txBody>
          <a:bodyPr>
            <a:normAutofit/>
          </a:bodyPr>
          <a:lstStyle/>
          <a:p>
            <a:r>
              <a:rPr lang="fr-FR" b="1" dirty="0">
                <a:solidFill>
                  <a:srgbClr val="00B0F0"/>
                </a:solidFill>
              </a:rPr>
              <a:t>IFSE…</a:t>
            </a:r>
            <a:r>
              <a:rPr lang="fr-FR" sz="2400" b="1" dirty="0">
                <a:solidFill>
                  <a:srgbClr val="00B0F0"/>
                </a:solidFill>
              </a:rPr>
              <a:t>LA DÉTERMINATION DE CRITÈRES PROFESSIONNELS LIÉS AUX FONCTIONS </a:t>
            </a:r>
            <a:r>
              <a:rPr lang="fr-FR" sz="2400" b="1" dirty="0"/>
              <a:t/>
            </a:r>
            <a:br>
              <a:rPr lang="fr-FR" sz="2400" b="1" dirty="0"/>
            </a:br>
            <a:endParaRPr lang="fr-FR" dirty="0">
              <a:latin typeface="+mn-lt"/>
            </a:endParaRPr>
          </a:p>
        </p:txBody>
      </p:sp>
      <p:sp>
        <p:nvSpPr>
          <p:cNvPr id="8" name="Espace réservé du contenu 7"/>
          <p:cNvSpPr>
            <a:spLocks noGrp="1"/>
          </p:cNvSpPr>
          <p:nvPr>
            <p:ph idx="1"/>
          </p:nvPr>
        </p:nvSpPr>
        <p:spPr>
          <a:xfrm>
            <a:off x="838200" y="934094"/>
            <a:ext cx="10515600" cy="2263495"/>
          </a:xfrm>
        </p:spPr>
        <p:txBody>
          <a:bodyPr>
            <a:normAutofit fontScale="92500" lnSpcReduction="10000"/>
          </a:bodyPr>
          <a:lstStyle/>
          <a:p>
            <a:pPr marL="0" indent="0">
              <a:buNone/>
            </a:pPr>
            <a:r>
              <a:rPr lang="fr-FR" dirty="0"/>
              <a:t>Le montant de l’I.F.S.E. est fixé selon le niveau de responsabilité et d’expertise requis dans l’exercice des fonctions.</a:t>
            </a:r>
          </a:p>
          <a:p>
            <a:pPr marL="0" indent="0">
              <a:buNone/>
            </a:pPr>
            <a:r>
              <a:rPr lang="fr-FR" b="1" i="1" dirty="0"/>
              <a:t>Les critères professionnels </a:t>
            </a:r>
            <a:endParaRPr lang="fr-FR" dirty="0"/>
          </a:p>
          <a:p>
            <a:pPr marL="0" indent="0">
              <a:buNone/>
            </a:pPr>
            <a:r>
              <a:rPr lang="fr-FR" dirty="0"/>
              <a:t>Chaque emploi ou cadre d’emplois est réparti entre différents groupes de fonctions au vu des critères professionnels précisés dans le tableau ci-dessous.</a:t>
            </a:r>
          </a:p>
        </p:txBody>
      </p:sp>
      <p:pic>
        <p:nvPicPr>
          <p:cNvPr id="4" name="Image 3"/>
          <p:cNvPicPr>
            <a:picLocks noChangeAspect="1"/>
          </p:cNvPicPr>
          <p:nvPr/>
        </p:nvPicPr>
        <p:blipFill>
          <a:blip r:embed="rId3" cstate="print"/>
          <a:stretch>
            <a:fillRect/>
          </a:stretch>
        </p:blipFill>
        <p:spPr>
          <a:xfrm>
            <a:off x="838200" y="3197589"/>
            <a:ext cx="10497530" cy="2590800"/>
          </a:xfrm>
          <a:prstGeom prst="rect">
            <a:avLst/>
          </a:prstGeom>
        </p:spPr>
      </p:pic>
      <p:sp>
        <p:nvSpPr>
          <p:cNvPr id="5" name="ZoneTexte 4"/>
          <p:cNvSpPr txBox="1"/>
          <p:nvPr/>
        </p:nvSpPr>
        <p:spPr>
          <a:xfrm>
            <a:off x="214745" y="5788389"/>
            <a:ext cx="11762509" cy="923330"/>
          </a:xfrm>
          <a:prstGeom prst="rect">
            <a:avLst/>
          </a:prstGeom>
          <a:noFill/>
        </p:spPr>
        <p:txBody>
          <a:bodyPr wrap="square" rtlCol="0">
            <a:spAutoFit/>
          </a:bodyPr>
          <a:lstStyle/>
          <a:p>
            <a:r>
              <a:rPr lang="fr-FR" dirty="0"/>
              <a:t>Ces 3  critères trois critères fixés par le décret du 20 mai 2014  permettent de regrouper, par catégorie hiérarchique, les postes pour lesquels le niveau de responsabilité et d’expertise est similaire, quels que soient le grade et la filière des fonctionnaires</a:t>
            </a:r>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18</a:t>
            </a:fld>
            <a:endParaRPr lang="fr-FR" dirty="0"/>
          </a:p>
        </p:txBody>
      </p:sp>
    </p:spTree>
    <p:extLst>
      <p:ext uri="{BB962C8B-B14F-4D97-AF65-F5344CB8AC3E}">
        <p14:creationId xmlns:p14="http://schemas.microsoft.com/office/powerpoint/2010/main" xmlns="" val="2639840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2509" y="399011"/>
            <a:ext cx="11471564" cy="1064029"/>
          </a:xfrm>
        </p:spPr>
        <p:txBody>
          <a:bodyPr>
            <a:normAutofit fontScale="90000"/>
          </a:bodyPr>
          <a:lstStyle/>
          <a:p>
            <a:r>
              <a:rPr lang="fr-FR" dirty="0"/>
              <a:t> </a:t>
            </a:r>
            <a:r>
              <a:rPr lang="fr-FR" b="1" dirty="0">
                <a:solidFill>
                  <a:srgbClr val="00B0F0"/>
                </a:solidFill>
              </a:rPr>
              <a:t>IFSE …</a:t>
            </a:r>
            <a:r>
              <a:rPr lang="fr-FR" b="1" i="1" dirty="0">
                <a:solidFill>
                  <a:srgbClr val="00B0F0"/>
                </a:solidFill>
              </a:rPr>
              <a:t> </a:t>
            </a:r>
            <a:r>
              <a:rPr lang="fr-FR" sz="3600" b="1" dirty="0">
                <a:solidFill>
                  <a:srgbClr val="00B0F0"/>
                </a:solidFill>
              </a:rPr>
              <a:t>Les différents groupes de fonction </a:t>
            </a:r>
            <a:r>
              <a:rPr lang="fr-FR" dirty="0"/>
              <a:t/>
            </a:r>
            <a:br>
              <a:rPr lang="fr-FR" dirty="0"/>
            </a:br>
            <a:r>
              <a:rPr lang="fr-FR" sz="2200" dirty="0"/>
              <a:t/>
            </a:r>
            <a:br>
              <a:rPr lang="fr-FR" sz="2200" dirty="0"/>
            </a:br>
            <a:endParaRPr lang="fr-FR" dirty="0">
              <a:latin typeface="+mn-lt"/>
            </a:endParaRPr>
          </a:p>
        </p:txBody>
      </p:sp>
      <p:sp>
        <p:nvSpPr>
          <p:cNvPr id="4" name="Espace réservé du contenu 3"/>
          <p:cNvSpPr>
            <a:spLocks noGrp="1"/>
          </p:cNvSpPr>
          <p:nvPr>
            <p:ph idx="1"/>
          </p:nvPr>
        </p:nvSpPr>
        <p:spPr>
          <a:xfrm>
            <a:off x="482138" y="743989"/>
            <a:ext cx="11172306" cy="5926975"/>
          </a:xfrm>
        </p:spPr>
        <p:txBody>
          <a:bodyPr>
            <a:normAutofit fontScale="92500" lnSpcReduction="20000"/>
          </a:bodyPr>
          <a:lstStyle/>
          <a:p>
            <a:pPr marL="0" indent="0">
              <a:buNone/>
            </a:pPr>
            <a:r>
              <a:rPr lang="fr-FR" b="1" dirty="0">
                <a:solidFill>
                  <a:srgbClr val="FF0000"/>
                </a:solidFill>
              </a:rPr>
              <a:t>Le nombre de groupes de fonctions est fixé par </a:t>
            </a:r>
            <a:r>
              <a:rPr lang="fr-FR" dirty="0"/>
              <a:t>la circulaire du 5 décembre 2014 qui préconise de prévoir au plus : </a:t>
            </a:r>
          </a:p>
          <a:p>
            <a:r>
              <a:rPr lang="fr-FR" dirty="0"/>
              <a:t> 4 groupes de fonctions pour les corps relevant de la catégorie A ; </a:t>
            </a:r>
          </a:p>
          <a:p>
            <a:r>
              <a:rPr lang="fr-FR" dirty="0"/>
              <a:t> 3 groupes de fonctions pour les corps relevant de la catégorie B ; </a:t>
            </a:r>
          </a:p>
          <a:p>
            <a:r>
              <a:rPr lang="fr-FR" dirty="0"/>
              <a:t> 2 groupes pour les corps relevant de la catégorie C. </a:t>
            </a:r>
          </a:p>
          <a:p>
            <a:pPr marL="0" indent="0">
              <a:buNone/>
            </a:pPr>
            <a:endParaRPr lang="fr-FR" dirty="0"/>
          </a:p>
          <a:p>
            <a:pPr marL="0" indent="0">
              <a:buNone/>
            </a:pPr>
            <a:r>
              <a:rPr lang="fr-FR" b="1" dirty="0">
                <a:solidFill>
                  <a:srgbClr val="FF0000"/>
                </a:solidFill>
              </a:rPr>
              <a:t>Ensuite, au sein de chaque groupe, il faut créer une hiérarchie</a:t>
            </a:r>
            <a:r>
              <a:rPr lang="fr-FR" dirty="0"/>
              <a:t>, le « groupe 1 » devant être réservé aux postes les plus lourds ou les plus exigeants.</a:t>
            </a:r>
          </a:p>
          <a:p>
            <a:pPr marL="0" indent="0">
              <a:buNone/>
            </a:pPr>
            <a:endParaRPr lang="fr-FR" dirty="0"/>
          </a:p>
          <a:p>
            <a:pPr marL="0" indent="0">
              <a:buNone/>
            </a:pPr>
            <a:r>
              <a:rPr lang="fr-FR" b="1" dirty="0">
                <a:solidFill>
                  <a:srgbClr val="FF0000"/>
                </a:solidFill>
              </a:rPr>
              <a:t>Un montant est ensuite déterminé pour chaque groupe de fonctions </a:t>
            </a:r>
            <a:r>
              <a:rPr lang="fr-FR" dirty="0"/>
              <a:t>au regard du cumul des différents critères. </a:t>
            </a:r>
          </a:p>
          <a:p>
            <a:r>
              <a:rPr lang="fr-FR" dirty="0"/>
              <a:t>Lorsqu'un agent change de poste, il est possible que le montant de l’IFSE soit diminué, si le nouveau poste du fonctionnaire est classé dans un groupe de fonctions inférieur à celui qu'il occupé avant. Un réexamen du montant de l’IFSE du fonctionnaire lors d’une mobilité interne est donc obligatoire.</a:t>
            </a:r>
          </a:p>
          <a:p>
            <a:pPr marL="0" indent="0">
              <a:buNone/>
            </a:pPr>
            <a:r>
              <a:rPr lang="fr-FR" dirty="0"/>
              <a:t> </a:t>
            </a:r>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19</a:t>
            </a:fld>
            <a:endParaRPr lang="fr-FR" dirty="0"/>
          </a:p>
        </p:txBody>
      </p:sp>
    </p:spTree>
    <p:extLst>
      <p:ext uri="{BB962C8B-B14F-4D97-AF65-F5344CB8AC3E}">
        <p14:creationId xmlns:p14="http://schemas.microsoft.com/office/powerpoint/2010/main" xmlns="" val="2281070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1325563"/>
          </a:xfrm>
        </p:spPr>
        <p:txBody>
          <a:bodyPr/>
          <a:lstStyle/>
          <a:p>
            <a:r>
              <a:rPr lang="fr-FR" b="1" dirty="0">
                <a:solidFill>
                  <a:srgbClr val="00B0F0"/>
                </a:solidFill>
              </a:rPr>
              <a:t>IFSE  </a:t>
            </a:r>
            <a:r>
              <a:rPr lang="fr-FR" sz="3200" b="1" dirty="0">
                <a:solidFill>
                  <a:srgbClr val="00B0F0"/>
                </a:solidFill>
              </a:rPr>
              <a:t>croisement entre les critères et groupes de fonctions – </a:t>
            </a:r>
            <a:r>
              <a:rPr lang="fr-FR" sz="2800" b="1" dirty="0">
                <a:solidFill>
                  <a:srgbClr val="00B0F0"/>
                </a:solidFill>
              </a:rPr>
              <a:t>exemple de tableau</a:t>
            </a:r>
            <a:endParaRPr lang="fr-FR" b="1" dirty="0">
              <a:solidFill>
                <a:srgbClr val="00B0F0"/>
              </a:solidFill>
            </a:endParaRPr>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xmlns="" val="1437220584"/>
              </p:ext>
            </p:extLst>
          </p:nvPr>
        </p:nvGraphicFramePr>
        <p:xfrm>
          <a:off x="838200" y="1325563"/>
          <a:ext cx="10515600" cy="5334000"/>
        </p:xfrm>
        <a:graphic>
          <a:graphicData uri="http://schemas.openxmlformats.org/drawingml/2006/table">
            <a:tbl>
              <a:tblPr firstRow="1" bandRow="1">
                <a:tableStyleId>{5C22544A-7EE6-4342-B048-85BDC9FD1C3A}</a:tableStyleId>
              </a:tblPr>
              <a:tblGrid>
                <a:gridCol w="969818">
                  <a:extLst>
                    <a:ext uri="{9D8B030D-6E8A-4147-A177-3AD203B41FA5}">
                      <a16:colId xmlns:a16="http://schemas.microsoft.com/office/drawing/2014/main" xmlns="" val="1586756304"/>
                    </a:ext>
                  </a:extLst>
                </a:gridCol>
                <a:gridCol w="3532909">
                  <a:extLst>
                    <a:ext uri="{9D8B030D-6E8A-4147-A177-3AD203B41FA5}">
                      <a16:colId xmlns:a16="http://schemas.microsoft.com/office/drawing/2014/main" xmlns="" val="2800806502"/>
                    </a:ext>
                  </a:extLst>
                </a:gridCol>
                <a:gridCol w="1806633">
                  <a:extLst>
                    <a:ext uri="{9D8B030D-6E8A-4147-A177-3AD203B41FA5}">
                      <a16:colId xmlns:a16="http://schemas.microsoft.com/office/drawing/2014/main" xmlns="" val="1620868959"/>
                    </a:ext>
                  </a:extLst>
                </a:gridCol>
                <a:gridCol w="2103120">
                  <a:extLst>
                    <a:ext uri="{9D8B030D-6E8A-4147-A177-3AD203B41FA5}">
                      <a16:colId xmlns:a16="http://schemas.microsoft.com/office/drawing/2014/main" xmlns="" val="1147452474"/>
                    </a:ext>
                  </a:extLst>
                </a:gridCol>
                <a:gridCol w="2103120">
                  <a:extLst>
                    <a:ext uri="{9D8B030D-6E8A-4147-A177-3AD203B41FA5}">
                      <a16:colId xmlns:a16="http://schemas.microsoft.com/office/drawing/2014/main" xmlns="" val="3042676648"/>
                    </a:ext>
                  </a:extLst>
                </a:gridCol>
              </a:tblGrid>
              <a:tr h="914400">
                <a:tc>
                  <a:txBody>
                    <a:bodyPr/>
                    <a:lstStyle/>
                    <a:p>
                      <a:r>
                        <a:rPr lang="fr-FR" dirty="0">
                          <a:solidFill>
                            <a:schemeClr val="tx1"/>
                          </a:solidFill>
                        </a:rPr>
                        <a:t>Groupe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Fonctions/emplois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Critère 1 encadrement/ coordination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Critère 2 Technicité / expertise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Critère 3 sujétions particulières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735634651"/>
                  </a:ext>
                </a:extLst>
              </a:tr>
              <a:tr h="370840">
                <a:tc>
                  <a:txBody>
                    <a:bodyPr/>
                    <a:lstStyle/>
                    <a:p>
                      <a:r>
                        <a:rPr lang="fr-FR" dirty="0">
                          <a:solidFill>
                            <a:schemeClr val="tx1"/>
                          </a:solidFill>
                        </a:rPr>
                        <a:t>A1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Direction générale (DGS, DGA, cabinet)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9">
                  <a:txBody>
                    <a:bodyPr/>
                    <a:lstStyle/>
                    <a:p>
                      <a:r>
                        <a:rPr lang="fr-FR" dirty="0">
                          <a:solidFill>
                            <a:schemeClr val="tx1"/>
                          </a:solidFill>
                        </a:rPr>
                        <a:t>Mangement stratégique, transversalité, pilotage, arbitrage</a:t>
                      </a:r>
                    </a:p>
                    <a:p>
                      <a:endParaRPr lang="fr-FR" dirty="0">
                        <a:solidFill>
                          <a:schemeClr val="tx1"/>
                        </a:solidFill>
                      </a:endParaRPr>
                    </a:p>
                    <a:p>
                      <a:endParaRPr lang="fr-FR" dirty="0">
                        <a:solidFill>
                          <a:schemeClr val="tx1"/>
                        </a:solidFill>
                      </a:endParaRPr>
                    </a:p>
                    <a:p>
                      <a:r>
                        <a:rPr lang="fr-FR" dirty="0">
                          <a:solidFill>
                            <a:schemeClr val="tx1"/>
                          </a:solidFill>
                        </a:rPr>
                        <a:t>Équipe technique, coordination, référent</a:t>
                      </a:r>
                    </a:p>
                    <a:p>
                      <a:endParaRPr lang="fr-FR" dirty="0">
                        <a:solidFill>
                          <a:schemeClr val="tx1"/>
                        </a:solidFill>
                      </a:endParaRPr>
                    </a:p>
                    <a:p>
                      <a:r>
                        <a:rPr lang="fr-FR" dirty="0">
                          <a:solidFill>
                            <a:schemeClr val="tx1"/>
                          </a:solidFill>
                        </a:rPr>
                        <a:t>Encadrement opérationnel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9">
                  <a:txBody>
                    <a:bodyPr/>
                    <a:lstStyle/>
                    <a:p>
                      <a:r>
                        <a:rPr lang="fr-FR" dirty="0">
                          <a:solidFill>
                            <a:schemeClr val="tx1"/>
                          </a:solidFill>
                        </a:rPr>
                        <a:t>Maîtrise d'un logiciel métier</a:t>
                      </a:r>
                    </a:p>
                    <a:p>
                      <a:endParaRPr lang="fr-FR" dirty="0">
                        <a:solidFill>
                          <a:schemeClr val="tx1"/>
                        </a:solidFill>
                      </a:endParaRPr>
                    </a:p>
                    <a:p>
                      <a:endParaRPr lang="fr-FR" dirty="0">
                        <a:solidFill>
                          <a:schemeClr val="tx1"/>
                        </a:solidFill>
                      </a:endParaRPr>
                    </a:p>
                    <a:p>
                      <a:endParaRPr lang="fr-FR" dirty="0">
                        <a:solidFill>
                          <a:schemeClr val="tx1"/>
                        </a:solidFill>
                      </a:endParaRPr>
                    </a:p>
                    <a:p>
                      <a:r>
                        <a:rPr lang="fr-FR" dirty="0">
                          <a:solidFill>
                            <a:schemeClr val="tx1"/>
                          </a:solidFill>
                        </a:rPr>
                        <a:t>Connaissances particulières liées aux fonctions (niveau :  expert, intermédiaire, ou basique)</a:t>
                      </a:r>
                    </a:p>
                    <a:p>
                      <a:endParaRPr lang="fr-FR" dirty="0">
                        <a:solidFill>
                          <a:schemeClr val="tx1"/>
                        </a:solidFill>
                      </a:endParaRPr>
                    </a:p>
                    <a:p>
                      <a:r>
                        <a:rPr lang="fr-FR" dirty="0">
                          <a:solidFill>
                            <a:schemeClr val="tx1"/>
                          </a:solidFill>
                        </a:rPr>
                        <a:t>Habilitations règlementaires, qualifications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9">
                  <a:txBody>
                    <a:bodyPr/>
                    <a:lstStyle/>
                    <a:p>
                      <a:endParaRPr lang="fr-FR" dirty="0">
                        <a:solidFill>
                          <a:schemeClr val="tx1"/>
                        </a:solidFill>
                      </a:endParaRPr>
                    </a:p>
                    <a:p>
                      <a:r>
                        <a:rPr lang="fr-FR" dirty="0">
                          <a:solidFill>
                            <a:schemeClr val="tx1"/>
                          </a:solidFill>
                        </a:rPr>
                        <a:t>Travail de nuit, week-end,  dimanches et jours fériés, isolé, disponibilité, polyvalence, public particulier, travail horaires imposé ou cadencé, environnement de travail  (nuit, intempéries,,,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586075204"/>
                  </a:ext>
                </a:extLst>
              </a:tr>
              <a:tr h="370840">
                <a:tc>
                  <a:txBody>
                    <a:bodyPr/>
                    <a:lstStyle/>
                    <a:p>
                      <a:r>
                        <a:rPr lang="fr-FR" dirty="0">
                          <a:solidFill>
                            <a:schemeClr val="tx1"/>
                          </a:solidFill>
                        </a:rPr>
                        <a:t>A2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Direction de pôle, d’axe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523124545"/>
                  </a:ext>
                </a:extLst>
              </a:tr>
              <a:tr h="370840">
                <a:tc>
                  <a:txBody>
                    <a:bodyPr/>
                    <a:lstStyle/>
                    <a:p>
                      <a:r>
                        <a:rPr lang="fr-FR" dirty="0">
                          <a:solidFill>
                            <a:schemeClr val="tx1"/>
                          </a:solidFill>
                        </a:rPr>
                        <a:t>A3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Chef de service ou de structure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372638194"/>
                  </a:ext>
                </a:extLst>
              </a:tr>
              <a:tr h="370840">
                <a:tc>
                  <a:txBody>
                    <a:bodyPr/>
                    <a:lstStyle/>
                    <a:p>
                      <a:r>
                        <a:rPr lang="fr-FR" dirty="0">
                          <a:solidFill>
                            <a:schemeClr val="tx1"/>
                          </a:solidFill>
                        </a:rPr>
                        <a:t>A4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Chargé de mission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98254383"/>
                  </a:ext>
                </a:extLst>
              </a:tr>
              <a:tr h="370840">
                <a:tc>
                  <a:txBody>
                    <a:bodyPr/>
                    <a:lstStyle/>
                    <a:p>
                      <a:r>
                        <a:rPr lang="fr-FR" dirty="0">
                          <a:solidFill>
                            <a:schemeClr val="tx1"/>
                          </a:solidFill>
                        </a:rPr>
                        <a:t>B1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Chef de service sou de structure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19616596"/>
                  </a:ext>
                </a:extLst>
              </a:tr>
              <a:tr h="370840">
                <a:tc>
                  <a:txBody>
                    <a:bodyPr/>
                    <a:lstStyle/>
                    <a:p>
                      <a:r>
                        <a:rPr lang="fr-FR" dirty="0">
                          <a:solidFill>
                            <a:schemeClr val="tx1"/>
                          </a:solidFill>
                        </a:rPr>
                        <a:t>B2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Poste de coordinateur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007656515"/>
                  </a:ext>
                </a:extLst>
              </a:tr>
              <a:tr h="370840">
                <a:tc>
                  <a:txBody>
                    <a:bodyPr/>
                    <a:lstStyle/>
                    <a:p>
                      <a:r>
                        <a:rPr lang="fr-FR" dirty="0">
                          <a:solidFill>
                            <a:schemeClr val="tx1"/>
                          </a:solidFill>
                        </a:rPr>
                        <a:t>B3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Poste d’instruction avec expertise, Animation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71303289"/>
                  </a:ext>
                </a:extLst>
              </a:tr>
              <a:tr h="370840">
                <a:tc>
                  <a:txBody>
                    <a:bodyPr/>
                    <a:lstStyle/>
                    <a:p>
                      <a:r>
                        <a:rPr lang="fr-FR" dirty="0">
                          <a:solidFill>
                            <a:schemeClr val="tx1"/>
                          </a:solidFill>
                        </a:rPr>
                        <a:t>C1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Chef d’équipe, gestionnaire comptable, assistante de direction, agent d’état civil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943807916"/>
                  </a:ext>
                </a:extLst>
              </a:tr>
              <a:tr h="370840">
                <a:tc>
                  <a:txBody>
                    <a:bodyPr/>
                    <a:lstStyle/>
                    <a:p>
                      <a:r>
                        <a:rPr lang="fr-FR" dirty="0">
                          <a:solidFill>
                            <a:schemeClr val="tx1"/>
                          </a:solidFill>
                        </a:rPr>
                        <a:t>C2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a:solidFill>
                            <a:schemeClr val="tx1"/>
                          </a:solidFill>
                        </a:rPr>
                        <a:t>Agent d’exécution, agent d’accueil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3705253"/>
                  </a:ext>
                </a:extLst>
              </a:tr>
            </a:tbl>
          </a:graphicData>
        </a:graphic>
      </p:graphicFrame>
      <p:sp>
        <p:nvSpPr>
          <p:cNvPr id="3" name="Espace réservé du numéro de diapositive 2"/>
          <p:cNvSpPr>
            <a:spLocks noGrp="1"/>
          </p:cNvSpPr>
          <p:nvPr>
            <p:ph type="sldNum" sz="quarter" idx="12"/>
          </p:nvPr>
        </p:nvSpPr>
        <p:spPr/>
        <p:txBody>
          <a:bodyPr/>
          <a:lstStyle/>
          <a:p>
            <a:fld id="{23783F0C-0289-4A01-80F7-E0571E2FA1F3}" type="slidenum">
              <a:rPr lang="fr-FR" smtClean="0"/>
              <a:pPr/>
              <a:t>20</a:t>
            </a:fld>
            <a:endParaRPr lang="fr-FR" dirty="0"/>
          </a:p>
        </p:txBody>
      </p:sp>
    </p:spTree>
    <p:extLst>
      <p:ext uri="{BB962C8B-B14F-4D97-AF65-F5344CB8AC3E}">
        <p14:creationId xmlns:p14="http://schemas.microsoft.com/office/powerpoint/2010/main" xmlns="" val="2195622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3413" y="233559"/>
            <a:ext cx="11200091" cy="1325563"/>
          </a:xfrm>
        </p:spPr>
        <p:txBody>
          <a:bodyPr>
            <a:normAutofit fontScale="90000"/>
          </a:bodyPr>
          <a:lstStyle/>
          <a:p>
            <a:pPr marL="0" indent="0">
              <a:defRPr/>
            </a:pPr>
            <a:r>
              <a:rPr lang="fr-FR" b="1" dirty="0">
                <a:solidFill>
                  <a:srgbClr val="00B0F0"/>
                </a:solidFill>
              </a:rPr>
              <a:t>2 méthodes </a:t>
            </a:r>
            <a:r>
              <a:rPr lang="fr-FR" sz="2700" dirty="0">
                <a:solidFill>
                  <a:srgbClr val="00B0F0"/>
                </a:solidFill>
              </a:rPr>
              <a:t>pour déterminer la part fixe : la hiérarchisation par comparaison </a:t>
            </a:r>
            <a:r>
              <a:rPr lang="fr-FR" altLang="fr-FR" sz="2700" dirty="0">
                <a:solidFill>
                  <a:srgbClr val="00B0F0"/>
                </a:solidFill>
              </a:rPr>
              <a:t>(</a:t>
            </a:r>
            <a:r>
              <a:rPr lang="fr-FR" altLang="fr-FR" sz="2700" b="1" dirty="0">
                <a:solidFill>
                  <a:srgbClr val="00B0F0"/>
                </a:solidFill>
              </a:rPr>
              <a:t>méthode globale </a:t>
            </a:r>
            <a:r>
              <a:rPr lang="fr-FR" altLang="fr-FR" sz="2700" dirty="0">
                <a:solidFill>
                  <a:srgbClr val="00B0F0"/>
                </a:solidFill>
              </a:rPr>
              <a:t>) </a:t>
            </a:r>
            <a:r>
              <a:rPr lang="fr-FR" sz="2700" dirty="0">
                <a:solidFill>
                  <a:srgbClr val="00B0F0"/>
                </a:solidFill>
              </a:rPr>
              <a:t>et la cotation de postes (</a:t>
            </a:r>
            <a:r>
              <a:rPr lang="fr-FR" altLang="fr-FR" sz="2700" b="1" dirty="0">
                <a:solidFill>
                  <a:srgbClr val="00B0F0"/>
                </a:solidFill>
              </a:rPr>
              <a:t>méthode critérielle</a:t>
            </a:r>
            <a:r>
              <a:rPr lang="fr-FR" altLang="fr-FR" sz="2700" dirty="0">
                <a:solidFill>
                  <a:srgbClr val="00B0F0"/>
                </a:solidFill>
              </a:rPr>
              <a:t>)</a:t>
            </a:r>
            <a:r>
              <a:rPr lang="fr-FR" sz="2700" dirty="0">
                <a:solidFill>
                  <a:srgbClr val="00B0F0"/>
                </a:solidFill>
              </a:rPr>
              <a:t/>
            </a:r>
            <a:br>
              <a:rPr lang="fr-FR" sz="2700" dirty="0">
                <a:solidFill>
                  <a:srgbClr val="00B0F0"/>
                </a:solidFill>
              </a:rPr>
            </a:br>
            <a:endParaRPr lang="fr-FR" sz="2700" dirty="0">
              <a:solidFill>
                <a:srgbClr val="00B0F0"/>
              </a:solidFill>
            </a:endParaRPr>
          </a:p>
        </p:txBody>
      </p:sp>
      <p:sp>
        <p:nvSpPr>
          <p:cNvPr id="4" name="Espace réservé du texte 3"/>
          <p:cNvSpPr>
            <a:spLocks noGrp="1"/>
          </p:cNvSpPr>
          <p:nvPr>
            <p:ph type="body" idx="1"/>
          </p:nvPr>
        </p:nvSpPr>
        <p:spPr>
          <a:xfrm>
            <a:off x="309283" y="1295400"/>
            <a:ext cx="5594161" cy="1087634"/>
          </a:xfrm>
        </p:spPr>
        <p:txBody>
          <a:bodyPr>
            <a:normAutofit/>
          </a:bodyPr>
          <a:lstStyle/>
          <a:p>
            <a:r>
              <a:rPr lang="fr-FR" altLang="fr-FR" dirty="0">
                <a:solidFill>
                  <a:srgbClr val="38378C"/>
                </a:solidFill>
              </a:rPr>
              <a:t>L’organigramme, outil de hiérarchisation par) comparaison (méthode globale ) </a:t>
            </a:r>
            <a:endParaRPr lang="fr-FR" dirty="0"/>
          </a:p>
        </p:txBody>
      </p:sp>
      <p:sp>
        <p:nvSpPr>
          <p:cNvPr id="5" name="Espace réservé du contenu 4"/>
          <p:cNvSpPr>
            <a:spLocks noGrp="1"/>
          </p:cNvSpPr>
          <p:nvPr>
            <p:ph sz="half" idx="2"/>
          </p:nvPr>
        </p:nvSpPr>
        <p:spPr>
          <a:xfrm>
            <a:off x="215153" y="2525174"/>
            <a:ext cx="5782422" cy="4116368"/>
          </a:xfrm>
          <a:ln>
            <a:solidFill>
              <a:schemeClr val="accent1"/>
            </a:solidFill>
          </a:ln>
        </p:spPr>
        <p:txBody>
          <a:bodyPr>
            <a:normAutofit/>
          </a:bodyPr>
          <a:lstStyle/>
          <a:p>
            <a:pPr marL="0" indent="0">
              <a:buNone/>
              <a:defRPr/>
            </a:pPr>
            <a:r>
              <a:rPr lang="fr-FR" dirty="0"/>
              <a:t>L'</a:t>
            </a:r>
            <a:r>
              <a:rPr lang="fr-FR" b="1" dirty="0"/>
              <a:t>organigramm</a:t>
            </a:r>
            <a:r>
              <a:rPr lang="fr-FR" dirty="0"/>
              <a:t>e est une représentation schématique des liens fonctionnels, organisationnels et hiérarchiques</a:t>
            </a:r>
          </a:p>
          <a:p>
            <a:pPr marL="0" indent="0">
              <a:buNone/>
              <a:defRPr/>
            </a:pPr>
            <a:endParaRPr lang="fr-FR" sz="1400" dirty="0"/>
          </a:p>
          <a:p>
            <a:pPr marL="0" indent="0">
              <a:buNone/>
              <a:defRPr/>
            </a:pPr>
            <a:r>
              <a:rPr lang="fr-FR" dirty="0"/>
              <a:t>Il permet de </a:t>
            </a:r>
            <a:r>
              <a:rPr lang="fr-FR" b="1" dirty="0"/>
              <a:t>définir la position de chacun au sein de la structure.</a:t>
            </a:r>
            <a:endParaRPr lang="fr-FR" dirty="0"/>
          </a:p>
          <a:p>
            <a:pPr marL="0" indent="0">
              <a:buNone/>
              <a:defRPr/>
            </a:pPr>
            <a:endParaRPr lang="fr-FR" sz="1400" dirty="0"/>
          </a:p>
          <a:p>
            <a:pPr marL="0" indent="0">
              <a:buNone/>
              <a:defRPr/>
            </a:pPr>
            <a:r>
              <a:rPr lang="fr-FR" dirty="0"/>
              <a:t>Il servira de </a:t>
            </a:r>
            <a:r>
              <a:rPr lang="fr-FR" b="1" dirty="0"/>
              <a:t>base </a:t>
            </a:r>
            <a:r>
              <a:rPr lang="fr-FR" dirty="0"/>
              <a:t>à la détermination de l’IFSE</a:t>
            </a:r>
          </a:p>
          <a:p>
            <a:endParaRPr lang="fr-FR" dirty="0"/>
          </a:p>
        </p:txBody>
      </p:sp>
      <p:sp>
        <p:nvSpPr>
          <p:cNvPr id="6" name="Espace réservé du texte 5"/>
          <p:cNvSpPr>
            <a:spLocks noGrp="1"/>
          </p:cNvSpPr>
          <p:nvPr>
            <p:ph type="body" sz="quarter" idx="3"/>
          </p:nvPr>
        </p:nvSpPr>
        <p:spPr>
          <a:xfrm>
            <a:off x="6030352" y="1559122"/>
            <a:ext cx="5715000" cy="823912"/>
          </a:xfrm>
        </p:spPr>
        <p:txBody>
          <a:bodyPr>
            <a:noAutofit/>
          </a:bodyPr>
          <a:lstStyle/>
          <a:p>
            <a:r>
              <a:rPr lang="fr-FR" altLang="fr-FR" dirty="0">
                <a:solidFill>
                  <a:srgbClr val="38378C"/>
                </a:solidFill>
              </a:rPr>
              <a:t>La fiche de poste, un outil d’analyse des sujétions et expertises (méthode critérielle)</a:t>
            </a:r>
            <a:endParaRPr lang="fr-FR" dirty="0"/>
          </a:p>
        </p:txBody>
      </p:sp>
      <p:sp>
        <p:nvSpPr>
          <p:cNvPr id="7" name="Espace réservé du contenu 6"/>
          <p:cNvSpPr>
            <a:spLocks noGrp="1"/>
          </p:cNvSpPr>
          <p:nvPr>
            <p:ph sz="quarter" idx="4"/>
          </p:nvPr>
        </p:nvSpPr>
        <p:spPr>
          <a:xfrm>
            <a:off x="6172200" y="2525174"/>
            <a:ext cx="5431304" cy="4116368"/>
          </a:xfrm>
          <a:ln>
            <a:solidFill>
              <a:schemeClr val="accent1"/>
            </a:solidFill>
          </a:ln>
        </p:spPr>
        <p:txBody>
          <a:bodyPr>
            <a:normAutofit/>
          </a:bodyPr>
          <a:lstStyle/>
          <a:p>
            <a:pPr marL="0" indent="0" algn="just">
              <a:buClr>
                <a:srgbClr val="FF0000"/>
              </a:buClr>
              <a:buNone/>
              <a:defRPr/>
            </a:pPr>
            <a:r>
              <a:rPr lang="fr-FR" b="1" dirty="0"/>
              <a:t>La fiche de poste </a:t>
            </a:r>
            <a:r>
              <a:rPr lang="fr-FR" dirty="0"/>
              <a:t>permet la description des missions et des compétences liées au métier mais également au poste lui-même avec des précisions essentielles</a:t>
            </a:r>
          </a:p>
          <a:p>
            <a:pPr marL="0" indent="0">
              <a:buFont typeface="Wingdings" pitchFamily="2" charset="2"/>
              <a:buChar char="Ø"/>
              <a:defRPr/>
            </a:pPr>
            <a:endParaRPr lang="fr-FR" sz="1800" dirty="0"/>
          </a:p>
          <a:p>
            <a:pPr marL="0" indent="0" algn="just">
              <a:buClr>
                <a:srgbClr val="FF0000"/>
              </a:buClr>
              <a:buNone/>
              <a:defRPr/>
            </a:pPr>
            <a:r>
              <a:rPr lang="fr-FR" dirty="0"/>
              <a:t>Elle servira à définir les fonctions, sujétions et expertises retenues dans le cadre de la cotation de postes</a:t>
            </a:r>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21</a:t>
            </a:fld>
            <a:endParaRPr lang="fr-FR" dirty="0"/>
          </a:p>
        </p:txBody>
      </p:sp>
    </p:spTree>
    <p:extLst>
      <p:ext uri="{BB962C8B-B14F-4D97-AF65-F5344CB8AC3E}">
        <p14:creationId xmlns:p14="http://schemas.microsoft.com/office/powerpoint/2010/main" xmlns="" val="99952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4261" y="0"/>
            <a:ext cx="11603478" cy="1325563"/>
          </a:xfrm>
        </p:spPr>
        <p:txBody>
          <a:bodyPr/>
          <a:lstStyle/>
          <a:p>
            <a:r>
              <a:rPr lang="fr-FR" b="1" dirty="0">
                <a:solidFill>
                  <a:srgbClr val="00B0F0"/>
                </a:solidFill>
              </a:rPr>
              <a:t>Méthode globale  </a:t>
            </a:r>
            <a:r>
              <a:rPr lang="fr-FR" dirty="0">
                <a:solidFill>
                  <a:srgbClr val="00B0F0"/>
                </a:solidFill>
              </a:rPr>
              <a:t>:  </a:t>
            </a:r>
            <a:r>
              <a:rPr lang="fr-FR" sz="3200" dirty="0">
                <a:solidFill>
                  <a:srgbClr val="00B0F0"/>
                </a:solidFill>
              </a:rPr>
              <a:t>exemple autour d’un organigramme</a:t>
            </a:r>
            <a:endParaRPr lang="fr-FR" dirty="0">
              <a:solidFill>
                <a:srgbClr val="00B0F0"/>
              </a:solidFill>
            </a:endParaRPr>
          </a:p>
        </p:txBody>
      </p:sp>
      <p:pic>
        <p:nvPicPr>
          <p:cNvPr id="8" name="Espace réservé du contenu 8"/>
          <p:cNvPicPr>
            <a:picLocks noGrp="1" noChangeAspect="1"/>
          </p:cNvPicPr>
          <p:nvPr>
            <p:ph idx="1"/>
          </p:nvPr>
        </p:nvPicPr>
        <p:blipFill>
          <a:blip r:embed="rId3" cstate="print"/>
          <a:stretch>
            <a:fillRect/>
          </a:stretch>
        </p:blipFill>
        <p:spPr>
          <a:xfrm>
            <a:off x="3124200" y="1325563"/>
            <a:ext cx="8773539" cy="5532437"/>
          </a:xfrm>
          <a:prstGeom prst="rect">
            <a:avLst/>
          </a:prstGeom>
        </p:spPr>
      </p:pic>
      <p:sp>
        <p:nvSpPr>
          <p:cNvPr id="9" name="ZoneTexte 8"/>
          <p:cNvSpPr txBox="1"/>
          <p:nvPr/>
        </p:nvSpPr>
        <p:spPr>
          <a:xfrm>
            <a:off x="294261" y="1690688"/>
            <a:ext cx="2286000" cy="4862870"/>
          </a:xfrm>
          <a:prstGeom prst="rect">
            <a:avLst/>
          </a:prstGeom>
          <a:solidFill>
            <a:schemeClr val="accent2">
              <a:lumMod val="20000"/>
              <a:lumOff val="80000"/>
            </a:schemeClr>
          </a:solidFill>
        </p:spPr>
        <p:txBody>
          <a:bodyPr wrap="square" rtlCol="0">
            <a:spAutoFit/>
          </a:bodyPr>
          <a:lstStyle/>
          <a:p>
            <a:r>
              <a:rPr lang="fr-FR" sz="3200" dirty="0"/>
              <a:t>Exemple </a:t>
            </a:r>
            <a:r>
              <a:rPr lang="fr-FR" sz="2400" dirty="0"/>
              <a:t>d’organigramme</a:t>
            </a:r>
            <a:r>
              <a:rPr lang="fr-FR" sz="3200" dirty="0"/>
              <a:t> </a:t>
            </a:r>
            <a:r>
              <a:rPr lang="fr-FR" sz="2400" dirty="0"/>
              <a:t>qui permet une visualisation des groupes de fonctions.</a:t>
            </a:r>
          </a:p>
          <a:p>
            <a:endParaRPr lang="fr-FR" dirty="0"/>
          </a:p>
          <a:p>
            <a:endParaRPr lang="fr-FR" dirty="0"/>
          </a:p>
          <a:p>
            <a:endParaRPr lang="fr-FR" dirty="0"/>
          </a:p>
          <a:p>
            <a:r>
              <a:rPr lang="fr-FR" sz="2400" b="1" dirty="0">
                <a:solidFill>
                  <a:srgbClr val="FF0000"/>
                </a:solidFill>
              </a:rPr>
              <a:t>D’autres organigrammes sont disponibles sur le cdg66.fr</a:t>
            </a:r>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22</a:t>
            </a:fld>
            <a:endParaRPr lang="fr-FR" dirty="0"/>
          </a:p>
        </p:txBody>
      </p:sp>
    </p:spTree>
    <p:extLst>
      <p:ext uri="{BB962C8B-B14F-4D97-AF65-F5344CB8AC3E}">
        <p14:creationId xmlns:p14="http://schemas.microsoft.com/office/powerpoint/2010/main" xmlns="" val="4026262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2176" y="89580"/>
            <a:ext cx="11027229" cy="1325563"/>
          </a:xfrm>
        </p:spPr>
        <p:txBody>
          <a:bodyPr/>
          <a:lstStyle/>
          <a:p>
            <a:r>
              <a:rPr lang="fr-FR" b="1" dirty="0">
                <a:solidFill>
                  <a:srgbClr val="00B0F0"/>
                </a:solidFill>
              </a:rPr>
              <a:t>Méthode critérielle:  </a:t>
            </a:r>
            <a:r>
              <a:rPr lang="fr-FR" sz="3600" dirty="0">
                <a:solidFill>
                  <a:srgbClr val="00B0F0"/>
                </a:solidFill>
              </a:rPr>
              <a:t>exemple de fiche de poste</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892629" y="1415143"/>
            <a:ext cx="10186325" cy="5207189"/>
          </a:xfrm>
          <a:prstGeom prst="rect">
            <a:avLst/>
          </a:prstGeom>
        </p:spPr>
      </p:pic>
      <p:sp>
        <p:nvSpPr>
          <p:cNvPr id="3" name="Espace réservé du numéro de diapositive 2"/>
          <p:cNvSpPr>
            <a:spLocks noGrp="1"/>
          </p:cNvSpPr>
          <p:nvPr>
            <p:ph type="sldNum" sz="quarter" idx="12"/>
          </p:nvPr>
        </p:nvSpPr>
        <p:spPr/>
        <p:txBody>
          <a:bodyPr/>
          <a:lstStyle/>
          <a:p>
            <a:fld id="{23783F0C-0289-4A01-80F7-E0571E2FA1F3}" type="slidenum">
              <a:rPr lang="fr-FR" smtClean="0"/>
              <a:pPr/>
              <a:t>23</a:t>
            </a:fld>
            <a:endParaRPr lang="fr-FR" dirty="0"/>
          </a:p>
        </p:txBody>
      </p:sp>
    </p:spTree>
    <p:extLst>
      <p:ext uri="{BB962C8B-B14F-4D97-AF65-F5344CB8AC3E}">
        <p14:creationId xmlns:p14="http://schemas.microsoft.com/office/powerpoint/2010/main" xmlns="" val="1456925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00B0F0"/>
                </a:solidFill>
              </a:rPr>
              <a:t>Méthode critérielle:  </a:t>
            </a:r>
            <a:r>
              <a:rPr lang="fr-FR" sz="3600" dirty="0">
                <a:solidFill>
                  <a:srgbClr val="00B0F0"/>
                </a:solidFill>
              </a:rPr>
              <a:t>l</a:t>
            </a:r>
            <a:r>
              <a:rPr lang="fr-FR" altLang="fr-FR" sz="3600" dirty="0">
                <a:solidFill>
                  <a:srgbClr val="00B0F0"/>
                </a:solidFill>
              </a:rPr>
              <a:t>a détermination de la part fixe par cotation des postes</a:t>
            </a:r>
            <a:endParaRPr lang="fr-FR" dirty="0">
              <a:solidFill>
                <a:srgbClr val="00B0F0"/>
              </a:solidFill>
            </a:endParaRPr>
          </a:p>
        </p:txBody>
      </p:sp>
      <p:sp>
        <p:nvSpPr>
          <p:cNvPr id="3" name="Espace réservé du contenu 2"/>
          <p:cNvSpPr>
            <a:spLocks noGrp="1"/>
          </p:cNvSpPr>
          <p:nvPr>
            <p:ph idx="1"/>
          </p:nvPr>
        </p:nvSpPr>
        <p:spPr>
          <a:xfrm>
            <a:off x="348343" y="1690687"/>
            <a:ext cx="11647714" cy="4840741"/>
          </a:xfrm>
        </p:spPr>
        <p:txBody>
          <a:bodyPr/>
          <a:lstStyle/>
          <a:p>
            <a:pPr marL="0" indent="0">
              <a:buFont typeface="Arial" charset="0"/>
              <a:buNone/>
              <a:defRPr/>
            </a:pPr>
            <a:r>
              <a:rPr lang="fr-FR" b="1" dirty="0"/>
              <a:t>Par exemple</a:t>
            </a:r>
            <a:r>
              <a:rPr lang="fr-FR" dirty="0"/>
              <a:t>, pour le poste d’agent polyvalent du service technique, l’enveloppe de prime maximale par agent pour ce service est de</a:t>
            </a:r>
          </a:p>
          <a:p>
            <a:pPr marL="0" indent="0">
              <a:buFont typeface="Arial" charset="0"/>
              <a:buNone/>
              <a:defRPr/>
            </a:pPr>
            <a:r>
              <a:rPr lang="fr-FR" dirty="0"/>
              <a:t> 4000 €/an</a:t>
            </a:r>
          </a:p>
          <a:p>
            <a:pPr marL="0" indent="0">
              <a:buFont typeface="Arial" charset="0"/>
              <a:buNone/>
              <a:defRPr/>
            </a:pPr>
            <a:endParaRPr lang="fr-FR" sz="1600" dirty="0"/>
          </a:p>
          <a:p>
            <a:pPr marL="0" indent="0" algn="just">
              <a:buClr>
                <a:srgbClr val="FF0000"/>
              </a:buClr>
              <a:buNone/>
              <a:defRPr/>
            </a:pPr>
            <a:r>
              <a:rPr lang="fr-FR" dirty="0"/>
              <a:t>Les bases de cotations sont :</a:t>
            </a:r>
          </a:p>
          <a:p>
            <a:pPr marL="0" indent="0" algn="just">
              <a:buClr>
                <a:srgbClr val="FF0000"/>
              </a:buClr>
              <a:buFontTx/>
              <a:buChar char="-"/>
              <a:defRPr/>
            </a:pPr>
            <a:r>
              <a:rPr lang="fr-FR" dirty="0"/>
              <a:t>Niveau O : pas d’attente pour ce poste</a:t>
            </a:r>
          </a:p>
          <a:p>
            <a:pPr marL="0" indent="0" algn="just">
              <a:buClr>
                <a:srgbClr val="FF0000"/>
              </a:buClr>
              <a:buFontTx/>
              <a:buChar char="-"/>
              <a:defRPr/>
            </a:pPr>
            <a:r>
              <a:rPr lang="fr-FR" dirty="0"/>
              <a:t>Niveau 1 : maîtrise de base = 10 points</a:t>
            </a:r>
          </a:p>
          <a:p>
            <a:pPr marL="0" indent="0" algn="just">
              <a:buClr>
                <a:srgbClr val="FF0000"/>
              </a:buClr>
              <a:buFontTx/>
              <a:buChar char="-"/>
              <a:defRPr/>
            </a:pPr>
            <a:r>
              <a:rPr lang="fr-FR" dirty="0"/>
              <a:t>Niveau 2 : maîtrise intermédiaire = 20 points</a:t>
            </a:r>
          </a:p>
          <a:p>
            <a:pPr marL="0" indent="0" algn="just">
              <a:buClr>
                <a:srgbClr val="FF0000"/>
              </a:buClr>
              <a:buFontTx/>
              <a:buChar char="-"/>
              <a:defRPr/>
            </a:pPr>
            <a:r>
              <a:rPr lang="fr-FR" dirty="0"/>
              <a:t>Niveau 3 : maîtrise experte = 30 points</a:t>
            </a:r>
          </a:p>
          <a:p>
            <a:endParaRPr lang="fr-FR" dirty="0"/>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24</a:t>
            </a:fld>
            <a:endParaRPr lang="fr-FR" dirty="0"/>
          </a:p>
        </p:txBody>
      </p:sp>
    </p:spTree>
    <p:extLst>
      <p:ext uri="{BB962C8B-B14F-4D97-AF65-F5344CB8AC3E}">
        <p14:creationId xmlns:p14="http://schemas.microsoft.com/office/powerpoint/2010/main" xmlns="" val="24174648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00B0F0"/>
                </a:solidFill>
              </a:rPr>
              <a:t>Méthode critérielle:  </a:t>
            </a:r>
            <a:r>
              <a:rPr lang="fr-FR" sz="3200" dirty="0">
                <a:solidFill>
                  <a:srgbClr val="00B0F0"/>
                </a:solidFill>
              </a:rPr>
              <a:t>l</a:t>
            </a:r>
            <a:r>
              <a:rPr lang="fr-FR" altLang="fr-FR" sz="3200" dirty="0">
                <a:solidFill>
                  <a:srgbClr val="00B0F0"/>
                </a:solidFill>
              </a:rPr>
              <a:t>a détermination de la part fixe par cotation des postes</a:t>
            </a:r>
            <a:endParaRPr lang="fr-FR" dirty="0"/>
          </a:p>
        </p:txBody>
      </p:sp>
      <p:sp>
        <p:nvSpPr>
          <p:cNvPr id="6" name="Espace réservé du contenu 5"/>
          <p:cNvSpPr>
            <a:spLocks noGrp="1"/>
          </p:cNvSpPr>
          <p:nvPr>
            <p:ph idx="1"/>
          </p:nvPr>
        </p:nvSpPr>
        <p:spPr/>
        <p:txBody>
          <a:bodyPr/>
          <a:lstStyle/>
          <a:p>
            <a:endParaRPr lang="fr-FR" dirty="0"/>
          </a:p>
        </p:txBody>
      </p:sp>
      <p:pic>
        <p:nvPicPr>
          <p:cNvPr id="7" name="Image 6"/>
          <p:cNvPicPr>
            <a:picLocks noChangeAspect="1"/>
          </p:cNvPicPr>
          <p:nvPr/>
        </p:nvPicPr>
        <p:blipFill>
          <a:blip r:embed="rId3" cstate="print"/>
          <a:stretch>
            <a:fillRect/>
          </a:stretch>
        </p:blipFill>
        <p:spPr>
          <a:xfrm>
            <a:off x="838200" y="1785937"/>
            <a:ext cx="10515600" cy="4441953"/>
          </a:xfrm>
          <a:prstGeom prst="rect">
            <a:avLst/>
          </a:prstGeom>
        </p:spPr>
      </p:pic>
      <p:sp>
        <p:nvSpPr>
          <p:cNvPr id="3" name="Espace réservé du numéro de diapositive 2"/>
          <p:cNvSpPr>
            <a:spLocks noGrp="1"/>
          </p:cNvSpPr>
          <p:nvPr>
            <p:ph type="sldNum" sz="quarter" idx="12"/>
          </p:nvPr>
        </p:nvSpPr>
        <p:spPr/>
        <p:txBody>
          <a:bodyPr/>
          <a:lstStyle/>
          <a:p>
            <a:fld id="{23783F0C-0289-4A01-80F7-E0571E2FA1F3}" type="slidenum">
              <a:rPr lang="fr-FR" smtClean="0"/>
              <a:pPr/>
              <a:t>25</a:t>
            </a:fld>
            <a:endParaRPr lang="fr-FR" dirty="0"/>
          </a:p>
        </p:txBody>
      </p:sp>
    </p:spTree>
    <p:extLst>
      <p:ext uri="{BB962C8B-B14F-4D97-AF65-F5344CB8AC3E}">
        <p14:creationId xmlns:p14="http://schemas.microsoft.com/office/powerpoint/2010/main" xmlns="" val="3690727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9557" y="365125"/>
            <a:ext cx="11450593" cy="1325563"/>
          </a:xfrm>
        </p:spPr>
        <p:txBody>
          <a:bodyPr>
            <a:normAutofit fontScale="90000"/>
          </a:bodyPr>
          <a:lstStyle/>
          <a:p>
            <a:pPr lvl="0"/>
            <a:r>
              <a:rPr lang="fr-FR" sz="4000" b="1" dirty="0">
                <a:solidFill>
                  <a:srgbClr val="00B0F0"/>
                </a:solidFill>
              </a:rPr>
              <a:t>L’IFSE</a:t>
            </a:r>
            <a:r>
              <a:rPr lang="fr-FR" sz="2800" b="1" dirty="0">
                <a:solidFill>
                  <a:srgbClr val="00B0F0"/>
                </a:solidFill>
              </a:rPr>
              <a:t>…</a:t>
            </a:r>
            <a:r>
              <a:rPr lang="fr-FR" sz="2700" dirty="0">
                <a:solidFill>
                  <a:srgbClr val="00B0F0"/>
                </a:solidFill>
              </a:rPr>
              <a:t>l’expérience professionnelle est individuelle, liée l’agent, et non à une fonction</a:t>
            </a:r>
            <a:r>
              <a:rPr lang="fr-FR" dirty="0"/>
              <a:t/>
            </a:r>
            <a:br>
              <a:rPr lang="fr-FR" dirty="0"/>
            </a:br>
            <a:r>
              <a:rPr lang="fr-FR" dirty="0"/>
              <a:t> </a:t>
            </a:r>
            <a:br>
              <a:rPr lang="fr-FR" dirty="0"/>
            </a:br>
            <a:endParaRPr lang="fr-FR" sz="2800" dirty="0"/>
          </a:p>
        </p:txBody>
      </p:sp>
      <p:sp>
        <p:nvSpPr>
          <p:cNvPr id="3" name="Espace réservé du contenu 2"/>
          <p:cNvSpPr>
            <a:spLocks noGrp="1"/>
          </p:cNvSpPr>
          <p:nvPr>
            <p:ph sz="half" idx="1"/>
          </p:nvPr>
        </p:nvSpPr>
        <p:spPr>
          <a:xfrm>
            <a:off x="271849" y="889687"/>
            <a:ext cx="5338119" cy="1815426"/>
          </a:xfrm>
          <a:ln>
            <a:solidFill>
              <a:schemeClr val="accent1"/>
            </a:solidFill>
          </a:ln>
        </p:spPr>
        <p:txBody>
          <a:bodyPr>
            <a:normAutofit fontScale="55000" lnSpcReduction="20000"/>
          </a:bodyPr>
          <a:lstStyle/>
          <a:p>
            <a:pPr marL="0" indent="0">
              <a:buNone/>
            </a:pPr>
            <a:r>
              <a:rPr lang="fr-FR" sz="3600" dirty="0"/>
              <a:t>Elle peut être assimilée à la </a:t>
            </a:r>
            <a:r>
              <a:rPr lang="fr-FR" sz="3600" b="1" dirty="0">
                <a:solidFill>
                  <a:srgbClr val="FF0000"/>
                </a:solidFill>
              </a:rPr>
              <a:t>connaissance acquise par la pratique </a:t>
            </a:r>
            <a:r>
              <a:rPr lang="fr-FR" sz="3600" dirty="0"/>
              <a:t>et repose sur : </a:t>
            </a:r>
          </a:p>
          <a:p>
            <a:pPr marL="0" indent="0">
              <a:buNone/>
            </a:pPr>
            <a:r>
              <a:rPr lang="fr-FR" sz="3600" dirty="0"/>
              <a:t>- L’élargissement des compétences, </a:t>
            </a:r>
          </a:p>
          <a:p>
            <a:pPr marL="0" indent="0">
              <a:buNone/>
            </a:pPr>
            <a:r>
              <a:rPr lang="fr-FR" sz="3600" dirty="0"/>
              <a:t>- L’approfondissement des savoirs, </a:t>
            </a:r>
          </a:p>
          <a:p>
            <a:pPr marL="0" indent="0">
              <a:buNone/>
            </a:pPr>
            <a:r>
              <a:rPr lang="fr-FR" sz="3600" dirty="0"/>
              <a:t>- La consolidation des connaissances pratiques assimilées sur un poste. </a:t>
            </a:r>
          </a:p>
          <a:p>
            <a:pPr>
              <a:buNone/>
            </a:pPr>
            <a:endParaRPr lang="fr-FR" sz="2400" b="1" dirty="0"/>
          </a:p>
        </p:txBody>
      </p:sp>
      <p:sp>
        <p:nvSpPr>
          <p:cNvPr id="4" name="Espace réservé du contenu 3"/>
          <p:cNvSpPr>
            <a:spLocks noGrp="1"/>
          </p:cNvSpPr>
          <p:nvPr>
            <p:ph sz="half" idx="2"/>
          </p:nvPr>
        </p:nvSpPr>
        <p:spPr>
          <a:xfrm>
            <a:off x="5708823" y="889686"/>
            <a:ext cx="6211328" cy="1815427"/>
          </a:xfrm>
          <a:ln>
            <a:solidFill>
              <a:schemeClr val="accent1"/>
            </a:solidFill>
          </a:ln>
        </p:spPr>
        <p:txBody>
          <a:bodyPr>
            <a:normAutofit fontScale="55000" lnSpcReduction="20000"/>
          </a:bodyPr>
          <a:lstStyle/>
          <a:p>
            <a:pPr>
              <a:buNone/>
            </a:pPr>
            <a:r>
              <a:rPr lang="fr-FR" sz="3800" dirty="0"/>
              <a:t>L’expérience professionnelle  </a:t>
            </a:r>
            <a:r>
              <a:rPr lang="fr-FR" sz="3800" dirty="0">
                <a:solidFill>
                  <a:srgbClr val="FF0000"/>
                </a:solidFill>
              </a:rPr>
              <a:t>≠ </a:t>
            </a:r>
            <a:r>
              <a:rPr lang="fr-FR" sz="3800" b="1" dirty="0">
                <a:solidFill>
                  <a:srgbClr val="FF0000"/>
                </a:solidFill>
              </a:rPr>
              <a:t> l’ancienneté</a:t>
            </a:r>
            <a:r>
              <a:rPr lang="fr-FR" sz="3800" dirty="0">
                <a:solidFill>
                  <a:srgbClr val="FF0000"/>
                </a:solidFill>
              </a:rPr>
              <a:t> </a:t>
            </a:r>
            <a:r>
              <a:rPr lang="fr-FR" sz="2600" dirty="0"/>
              <a:t>(qui se matérialise par l’avancement d’échelon) </a:t>
            </a:r>
            <a:endParaRPr lang="fr-FR" sz="3800" dirty="0"/>
          </a:p>
          <a:p>
            <a:pPr>
              <a:buNone/>
            </a:pPr>
            <a:r>
              <a:rPr lang="fr-FR" sz="3800" dirty="0"/>
              <a:t>L’expérience professionnelle  </a:t>
            </a:r>
            <a:r>
              <a:rPr lang="fr-FR" sz="3800" dirty="0">
                <a:solidFill>
                  <a:srgbClr val="FF0000"/>
                </a:solidFill>
              </a:rPr>
              <a:t>≠ </a:t>
            </a:r>
            <a:r>
              <a:rPr lang="fr-FR" sz="3800" b="1" dirty="0">
                <a:solidFill>
                  <a:srgbClr val="FF0000"/>
                </a:solidFill>
              </a:rPr>
              <a:t>de l’engagement et manière de servir</a:t>
            </a:r>
            <a:r>
              <a:rPr lang="fr-FR" sz="3800" dirty="0">
                <a:solidFill>
                  <a:srgbClr val="FF0000"/>
                </a:solidFill>
              </a:rPr>
              <a:t> </a:t>
            </a:r>
            <a:r>
              <a:rPr lang="fr-FR" sz="2600" dirty="0"/>
              <a:t>(valorisé au moyen du CIA). </a:t>
            </a:r>
            <a:endParaRPr lang="fr-FR" sz="3800" dirty="0"/>
          </a:p>
          <a:p>
            <a:pPr>
              <a:buNone/>
            </a:pPr>
            <a:r>
              <a:rPr lang="fr-FR" sz="3800" dirty="0"/>
              <a:t>L’expérience professionnelle  ≠ de la «</a:t>
            </a:r>
            <a:r>
              <a:rPr lang="fr-FR" sz="3800" dirty="0">
                <a:solidFill>
                  <a:srgbClr val="FF0000"/>
                </a:solidFill>
              </a:rPr>
              <a:t> </a:t>
            </a:r>
            <a:r>
              <a:rPr lang="fr-FR" sz="3800" b="1" dirty="0">
                <a:solidFill>
                  <a:srgbClr val="FF0000"/>
                </a:solidFill>
              </a:rPr>
              <a:t>qualification nécessaire à l'exercice des fonctions</a:t>
            </a:r>
            <a:r>
              <a:rPr lang="fr-FR" sz="3800" dirty="0">
                <a:solidFill>
                  <a:srgbClr val="FF0000"/>
                </a:solidFill>
              </a:rPr>
              <a:t> </a:t>
            </a:r>
          </a:p>
          <a:p>
            <a:endParaRPr lang="fr-FR" dirty="0"/>
          </a:p>
        </p:txBody>
      </p:sp>
      <p:sp>
        <p:nvSpPr>
          <p:cNvPr id="6" name="ZoneTexte 5"/>
          <p:cNvSpPr txBox="1"/>
          <p:nvPr/>
        </p:nvSpPr>
        <p:spPr>
          <a:xfrm>
            <a:off x="469557" y="2705113"/>
            <a:ext cx="11170508" cy="4431983"/>
          </a:xfrm>
          <a:prstGeom prst="rect">
            <a:avLst/>
          </a:prstGeom>
          <a:noFill/>
        </p:spPr>
        <p:txBody>
          <a:bodyPr wrap="square" rtlCol="0">
            <a:spAutoFit/>
          </a:bodyPr>
          <a:lstStyle/>
          <a:p>
            <a:pPr algn="ctr"/>
            <a:r>
              <a:rPr lang="fr-FR" sz="2400" b="1" dirty="0"/>
              <a:t>Il s’agit donc de valoriser : </a:t>
            </a:r>
          </a:p>
          <a:p>
            <a:r>
              <a:rPr lang="fr-FR" sz="2400" dirty="0"/>
              <a:t>- le parcours professionnel de l’agent avant l’arrivée sur son poste, </a:t>
            </a:r>
          </a:p>
          <a:p>
            <a:r>
              <a:rPr lang="fr-FR" sz="2400" dirty="0"/>
              <a:t>- sa capacité à exploiter l’expérience acquise quelle que soit son ancienneté (diffusion de son savoir à autrui, force de proposition, …), </a:t>
            </a:r>
          </a:p>
          <a:p>
            <a:r>
              <a:rPr lang="fr-FR" sz="2400" dirty="0"/>
              <a:t>- les formations suivies (en distinguant celles liées au poste, les formations transversales, les formations de préparation aux concours et examens, …), </a:t>
            </a:r>
          </a:p>
          <a:p>
            <a:r>
              <a:rPr lang="fr-FR" sz="2400" dirty="0"/>
              <a:t>- la connaissance de son environnement de travail (fonctionnement de la collectivité, relations avec des partenaires extérieurs, avec les élus, …), </a:t>
            </a:r>
          </a:p>
          <a:p>
            <a:r>
              <a:rPr lang="fr-FR" sz="2400" dirty="0"/>
              <a:t>- l’approfondissement des savoirs techniques, </a:t>
            </a:r>
          </a:p>
          <a:p>
            <a:r>
              <a:rPr lang="fr-FR" sz="2400" dirty="0"/>
              <a:t>- la réalisation d’un travail exceptionnel, </a:t>
            </a:r>
          </a:p>
          <a:p>
            <a:r>
              <a:rPr lang="fr-FR" sz="2400" dirty="0"/>
              <a:t>- … </a:t>
            </a:r>
          </a:p>
          <a:p>
            <a:endParaRPr lang="fr-FR" dirty="0"/>
          </a:p>
        </p:txBody>
      </p:sp>
      <p:sp>
        <p:nvSpPr>
          <p:cNvPr id="5" name="Espace réservé du numéro de diapositive 4"/>
          <p:cNvSpPr>
            <a:spLocks noGrp="1"/>
          </p:cNvSpPr>
          <p:nvPr>
            <p:ph type="sldNum" sz="quarter" idx="12"/>
          </p:nvPr>
        </p:nvSpPr>
        <p:spPr/>
        <p:txBody>
          <a:bodyPr/>
          <a:lstStyle/>
          <a:p>
            <a:fld id="{23783F0C-0289-4A01-80F7-E0571E2FA1F3}" type="slidenum">
              <a:rPr lang="fr-FR" smtClean="0"/>
              <a:pPr/>
              <a:t>26</a:t>
            </a:fld>
            <a:endParaRPr lang="fr-FR" dirty="0"/>
          </a:p>
        </p:txBody>
      </p:sp>
    </p:spTree>
    <p:extLst>
      <p:ext uri="{BB962C8B-B14F-4D97-AF65-F5344CB8AC3E}">
        <p14:creationId xmlns:p14="http://schemas.microsoft.com/office/powerpoint/2010/main" xmlns="" val="1324293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0515600" cy="950328"/>
          </a:xfrm>
        </p:spPr>
        <p:txBody>
          <a:bodyPr>
            <a:normAutofit/>
          </a:bodyPr>
          <a:lstStyle/>
          <a:p>
            <a:r>
              <a:rPr lang="fr-FR" sz="3600" b="1" dirty="0">
                <a:solidFill>
                  <a:srgbClr val="00B0F0"/>
                </a:solidFill>
              </a:rPr>
              <a:t>L’IFSE</a:t>
            </a:r>
            <a:r>
              <a:rPr lang="fr-FR" sz="2400" b="1" dirty="0">
                <a:solidFill>
                  <a:srgbClr val="00B0F0"/>
                </a:solidFill>
              </a:rPr>
              <a:t>…l’expérience professionnelle – exemple de cotation</a:t>
            </a:r>
            <a:endParaRPr lang="fr-FR" sz="2400" dirty="0">
              <a:solidFill>
                <a:srgbClr val="00B0F0"/>
              </a:solidFill>
            </a:endParaRPr>
          </a:p>
        </p:txBody>
      </p:sp>
      <p:sp>
        <p:nvSpPr>
          <p:cNvPr id="3" name="Espace réservé du contenu 2"/>
          <p:cNvSpPr>
            <a:spLocks noGrp="1"/>
          </p:cNvSpPr>
          <p:nvPr>
            <p:ph idx="1"/>
          </p:nvPr>
        </p:nvSpPr>
        <p:spPr>
          <a:xfrm>
            <a:off x="501316" y="927266"/>
            <a:ext cx="11337758" cy="5521659"/>
          </a:xfrm>
        </p:spPr>
        <p:txBody>
          <a:bodyPr/>
          <a:lstStyle/>
          <a:p>
            <a:pPr>
              <a:buNone/>
            </a:pPr>
            <a:r>
              <a:rPr lang="fr-FR" dirty="0"/>
              <a:t>de critères de l’expérience professionnelle  (liste non exhaustive)</a:t>
            </a:r>
          </a:p>
          <a:p>
            <a:pPr>
              <a:buNone/>
            </a:pPr>
            <a:endParaRPr lang="fr-FR" dirty="0"/>
          </a:p>
          <a:p>
            <a:pPr>
              <a:buNone/>
            </a:pPr>
            <a:endParaRPr lang="fr-FR" dirty="0"/>
          </a:p>
        </p:txBody>
      </p:sp>
      <p:pic>
        <p:nvPicPr>
          <p:cNvPr id="1028" name="Picture 4"/>
          <p:cNvPicPr>
            <a:picLocks noChangeAspect="1" noChangeArrowheads="1"/>
          </p:cNvPicPr>
          <p:nvPr/>
        </p:nvPicPr>
        <p:blipFill>
          <a:blip r:embed="rId3" cstate="print"/>
          <a:srcRect/>
          <a:stretch>
            <a:fillRect/>
          </a:stretch>
        </p:blipFill>
        <p:spPr bwMode="auto">
          <a:xfrm>
            <a:off x="1315453" y="1409951"/>
            <a:ext cx="9192125" cy="4541670"/>
          </a:xfrm>
          <a:prstGeom prst="rect">
            <a:avLst/>
          </a:prstGeom>
          <a:noFill/>
          <a:ln w="9525">
            <a:noFill/>
            <a:miter lim="800000"/>
            <a:headEnd/>
            <a:tailEnd/>
          </a:ln>
        </p:spPr>
      </p:pic>
      <p:sp>
        <p:nvSpPr>
          <p:cNvPr id="7" name="Rectangle 6"/>
          <p:cNvSpPr/>
          <p:nvPr/>
        </p:nvSpPr>
        <p:spPr>
          <a:xfrm>
            <a:off x="0" y="6031832"/>
            <a:ext cx="12191999" cy="646331"/>
          </a:xfrm>
          <a:prstGeom prst="rect">
            <a:avLst/>
          </a:prstGeom>
        </p:spPr>
        <p:txBody>
          <a:bodyPr wrap="square">
            <a:spAutoFit/>
          </a:bodyPr>
          <a:lstStyle/>
          <a:p>
            <a:r>
              <a:rPr lang="fr-FR" dirty="0"/>
              <a:t>Il est nécessaire de prévoir un montant destiné à l’expérience professionnelle. Ensuite, chaque point issu de l’évaluation justifiera une revalorisation de cette expérience</a:t>
            </a:r>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27</a:t>
            </a:fld>
            <a:endParaRPr lang="fr-FR" dirty="0"/>
          </a:p>
        </p:txBody>
      </p:sp>
    </p:spTree>
    <p:extLst>
      <p:ext uri="{BB962C8B-B14F-4D97-AF65-F5344CB8AC3E}">
        <p14:creationId xmlns:p14="http://schemas.microsoft.com/office/powerpoint/2010/main" xmlns="" val="86582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6240" y="232756"/>
            <a:ext cx="11631168" cy="690856"/>
          </a:xfrm>
        </p:spPr>
        <p:txBody>
          <a:bodyPr>
            <a:normAutofit/>
          </a:bodyPr>
          <a:lstStyle/>
          <a:p>
            <a:r>
              <a:rPr lang="fr-FR" sz="4000" b="1" dirty="0">
                <a:solidFill>
                  <a:srgbClr val="00B0F0"/>
                </a:solidFill>
              </a:rPr>
              <a:t>IFSE…</a:t>
            </a:r>
            <a:r>
              <a:rPr lang="fr-FR" sz="3600" b="1" dirty="0">
                <a:solidFill>
                  <a:srgbClr val="00B0F0"/>
                </a:solidFill>
              </a:rPr>
              <a:t>LE RÉEXAMEN DU MONTANT </a:t>
            </a:r>
            <a:endParaRPr lang="fr-FR" sz="4000" b="1" dirty="0">
              <a:solidFill>
                <a:srgbClr val="00B0F0"/>
              </a:solidFill>
            </a:endParaRPr>
          </a:p>
        </p:txBody>
      </p:sp>
      <p:sp>
        <p:nvSpPr>
          <p:cNvPr id="4" name="Espace réservé du contenu 3"/>
          <p:cNvSpPr>
            <a:spLocks noGrp="1"/>
          </p:cNvSpPr>
          <p:nvPr>
            <p:ph sz="half" idx="1"/>
          </p:nvPr>
        </p:nvSpPr>
        <p:spPr>
          <a:xfrm>
            <a:off x="429528" y="1100377"/>
            <a:ext cx="11762472" cy="2884390"/>
          </a:xfrm>
        </p:spPr>
        <p:txBody>
          <a:bodyPr>
            <a:normAutofit fontScale="32500" lnSpcReduction="20000"/>
          </a:bodyPr>
          <a:lstStyle/>
          <a:p>
            <a:pPr marL="0" indent="0">
              <a:buNone/>
            </a:pPr>
            <a:r>
              <a:rPr lang="fr-FR" sz="8000" dirty="0"/>
              <a:t>Le montant de l’IFSE fait l’objet d’un réexamen en cas : </a:t>
            </a:r>
          </a:p>
          <a:p>
            <a:pPr marL="0" indent="0">
              <a:buNone/>
            </a:pPr>
            <a:endParaRPr lang="fr-FR" sz="2000" dirty="0"/>
          </a:p>
          <a:p>
            <a:r>
              <a:rPr lang="fr-FR" sz="8000" b="1" dirty="0">
                <a:solidFill>
                  <a:srgbClr val="FF0000"/>
                </a:solidFill>
              </a:rPr>
              <a:t>de changement de fonctions </a:t>
            </a:r>
            <a:r>
              <a:rPr lang="fr-FR" sz="8000" dirty="0"/>
              <a:t>ou </a:t>
            </a:r>
            <a:r>
              <a:rPr lang="fr-FR" sz="8000" b="1" dirty="0">
                <a:solidFill>
                  <a:srgbClr val="FF0000"/>
                </a:solidFill>
              </a:rPr>
              <a:t>de groupes de fonctions </a:t>
            </a:r>
            <a:r>
              <a:rPr lang="fr-FR" sz="8000" dirty="0"/>
              <a:t>ou de </a:t>
            </a:r>
            <a:r>
              <a:rPr lang="fr-FR" sz="8000" b="1" dirty="0">
                <a:solidFill>
                  <a:srgbClr val="FF0000"/>
                </a:solidFill>
              </a:rPr>
              <a:t>mobilité</a:t>
            </a:r>
            <a:r>
              <a:rPr lang="fr-FR" sz="8000" dirty="0"/>
              <a:t> au sein du même groupe (davantage d’encadrement, de technicité ou de sujétions),</a:t>
            </a:r>
          </a:p>
          <a:p>
            <a:endParaRPr lang="fr-FR" sz="2400" dirty="0"/>
          </a:p>
          <a:p>
            <a:r>
              <a:rPr lang="fr-FR" sz="8000" b="1" dirty="0">
                <a:solidFill>
                  <a:srgbClr val="FF0000"/>
                </a:solidFill>
              </a:rPr>
              <a:t>au moins tous les quatre ans</a:t>
            </a:r>
            <a:r>
              <a:rPr lang="fr-FR" sz="8000" dirty="0"/>
              <a:t>, en l'absence de changement de fonctions et au vu de l'expérience acquise par l'agent. </a:t>
            </a:r>
          </a:p>
          <a:p>
            <a:endParaRPr lang="fr-FR" sz="3200" dirty="0"/>
          </a:p>
          <a:p>
            <a:r>
              <a:rPr lang="fr-FR" sz="8000" b="1" dirty="0">
                <a:solidFill>
                  <a:srgbClr val="FF0000"/>
                </a:solidFill>
              </a:rPr>
              <a:t>de changement de grade à la suite d'une promotion. </a:t>
            </a:r>
          </a:p>
          <a:p>
            <a:pPr marL="0" indent="0">
              <a:buNone/>
            </a:pPr>
            <a:endParaRPr lang="fr-FR" dirty="0"/>
          </a:p>
        </p:txBody>
      </p:sp>
      <p:sp>
        <p:nvSpPr>
          <p:cNvPr id="6" name="Rectangle 5"/>
          <p:cNvSpPr/>
          <p:nvPr/>
        </p:nvSpPr>
        <p:spPr>
          <a:xfrm>
            <a:off x="266052" y="5617628"/>
            <a:ext cx="11247120" cy="892552"/>
          </a:xfrm>
          <a:prstGeom prst="rect">
            <a:avLst/>
          </a:prstGeom>
        </p:spPr>
        <p:txBody>
          <a:bodyPr wrap="square">
            <a:spAutoFit/>
          </a:bodyPr>
          <a:lstStyle/>
          <a:p>
            <a:pPr marR="0" algn="just"/>
            <a:r>
              <a:rPr lang="fr-FR" b="1" dirty="0">
                <a:latin typeface="Calibri" panose="020F0502020204030204" pitchFamily="34" charset="0"/>
              </a:rPr>
              <a:t>                           </a:t>
            </a:r>
            <a:r>
              <a:rPr lang="fr-FR" sz="2000" b="1" dirty="0">
                <a:latin typeface="Calibri" panose="020F0502020204030204" pitchFamily="34" charset="0"/>
              </a:rPr>
              <a:t>Le principe du réexamen n’implique pas une revalorisation automatique du montant </a:t>
            </a:r>
            <a:r>
              <a:rPr lang="fr-FR" sz="1600" dirty="0"/>
              <a:t>( elle doit  être  justifiée par « l'élargissement des compétences, l'approfondissement des savoirs et la  consolidation des connaissances pratiques assimilées sur un poste )</a:t>
            </a:r>
          </a:p>
        </p:txBody>
      </p:sp>
      <p:sp>
        <p:nvSpPr>
          <p:cNvPr id="7" name="Flèche : droite 6"/>
          <p:cNvSpPr/>
          <p:nvPr/>
        </p:nvSpPr>
        <p:spPr>
          <a:xfrm>
            <a:off x="429528" y="5740613"/>
            <a:ext cx="932688" cy="1172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p:cNvSpPr txBox="1"/>
          <p:nvPr/>
        </p:nvSpPr>
        <p:spPr>
          <a:xfrm>
            <a:off x="396240" y="4230287"/>
            <a:ext cx="11397442" cy="1323439"/>
          </a:xfrm>
          <a:prstGeom prst="rect">
            <a:avLst/>
          </a:prstGeom>
          <a:noFill/>
        </p:spPr>
        <p:txBody>
          <a:bodyPr wrap="square" rtlCol="0">
            <a:spAutoFit/>
          </a:bodyPr>
          <a:lstStyle/>
          <a:p>
            <a:r>
              <a:rPr lang="fr-FR" sz="2400" dirty="0"/>
              <a:t>Le montant est conservé jusqu'à la date du prochain changement de fonctions de l'agent ou de réexamen de l'IFSE selon les échéances prévues par la règlementation.  </a:t>
            </a:r>
          </a:p>
          <a:p>
            <a:pPr algn="ctr"/>
            <a:r>
              <a:rPr lang="fr-FR" sz="3200" b="1" dirty="0">
                <a:solidFill>
                  <a:srgbClr val="FF0000"/>
                </a:solidFill>
              </a:rPr>
              <a:t>«  ce montant est donc gravé dans le marbre ! »</a:t>
            </a:r>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28</a:t>
            </a:fld>
            <a:endParaRPr lang="fr-FR" dirty="0"/>
          </a:p>
        </p:txBody>
      </p:sp>
    </p:spTree>
    <p:extLst>
      <p:ext uri="{BB962C8B-B14F-4D97-AF65-F5344CB8AC3E}">
        <p14:creationId xmlns:p14="http://schemas.microsoft.com/office/powerpoint/2010/main" xmlns="" val="221869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3400" y="-168275"/>
            <a:ext cx="11830050" cy="1325563"/>
          </a:xfrm>
        </p:spPr>
        <p:txBody>
          <a:bodyPr/>
          <a:lstStyle/>
          <a:p>
            <a:r>
              <a:rPr lang="fr-FR" b="1" dirty="0">
                <a:solidFill>
                  <a:srgbClr val="00B0F0"/>
                </a:solidFill>
              </a:rPr>
              <a:t>IFSE … </a:t>
            </a:r>
            <a:r>
              <a:rPr lang="fr-FR" sz="2800" b="1" dirty="0">
                <a:solidFill>
                  <a:srgbClr val="00B0F0"/>
                </a:solidFill>
              </a:rPr>
              <a:t>maintien du  montant individuel lors de la mise en place de l’IFSE</a:t>
            </a:r>
            <a:endParaRPr lang="fr-FR" b="1" dirty="0">
              <a:solidFill>
                <a:srgbClr val="00B0F0"/>
              </a:solidFill>
            </a:endParaRPr>
          </a:p>
        </p:txBody>
      </p:sp>
      <p:sp>
        <p:nvSpPr>
          <p:cNvPr id="3" name="Espace réservé du contenu 2"/>
          <p:cNvSpPr>
            <a:spLocks noGrp="1"/>
          </p:cNvSpPr>
          <p:nvPr>
            <p:ph sz="half" idx="1"/>
          </p:nvPr>
        </p:nvSpPr>
        <p:spPr>
          <a:xfrm>
            <a:off x="299258" y="1157288"/>
            <a:ext cx="5519651" cy="5267575"/>
          </a:xfrm>
          <a:solidFill>
            <a:schemeClr val="accent5">
              <a:lumMod val="20000"/>
              <a:lumOff val="80000"/>
            </a:schemeClr>
          </a:solidFill>
        </p:spPr>
        <p:txBody>
          <a:bodyPr>
            <a:normAutofit/>
          </a:bodyPr>
          <a:lstStyle/>
          <a:p>
            <a:pPr marL="0" indent="0" algn="ctr">
              <a:buNone/>
            </a:pPr>
            <a:r>
              <a:rPr lang="fr-FR" b="1" dirty="0"/>
              <a:t>FPE</a:t>
            </a:r>
          </a:p>
          <a:p>
            <a:pPr marL="0" indent="0">
              <a:buNone/>
            </a:pPr>
            <a:r>
              <a:rPr lang="fr-FR" sz="2600" dirty="0"/>
              <a:t>A noter que lors de la première application du dispositif dans la fonction publique de l'Etat, le montant indemnitaire mensuel perçu par l’agent au titre du ou des régimes indemnitaires antérieurs liés aux fonctions exercées, au grade détenu et/ou aux résultats et à l’exception de tout versement à caractère exceptionnel, est conservé au titre de l’IFSE , (art. 6 décret 2014-513 du 20 mai 2014).</a:t>
            </a:r>
            <a:br>
              <a:rPr lang="fr-FR" sz="2600" dirty="0"/>
            </a:br>
            <a:endParaRPr lang="fr-FR" sz="2600" dirty="0"/>
          </a:p>
        </p:txBody>
      </p:sp>
      <p:sp>
        <p:nvSpPr>
          <p:cNvPr id="4" name="Espace réservé du contenu 3"/>
          <p:cNvSpPr>
            <a:spLocks noGrp="1"/>
          </p:cNvSpPr>
          <p:nvPr>
            <p:ph sz="half" idx="2"/>
          </p:nvPr>
        </p:nvSpPr>
        <p:spPr>
          <a:xfrm>
            <a:off x="6053051" y="1157289"/>
            <a:ext cx="5643649" cy="5267574"/>
          </a:xfrm>
          <a:solidFill>
            <a:schemeClr val="accent2">
              <a:lumMod val="20000"/>
              <a:lumOff val="80000"/>
            </a:schemeClr>
          </a:solidFill>
        </p:spPr>
        <p:txBody>
          <a:bodyPr>
            <a:normAutofit/>
          </a:bodyPr>
          <a:lstStyle/>
          <a:p>
            <a:pPr marL="0" indent="0" algn="ctr">
              <a:buNone/>
            </a:pPr>
            <a:r>
              <a:rPr lang="fr-FR" b="1" dirty="0"/>
              <a:t>FPT</a:t>
            </a:r>
          </a:p>
          <a:p>
            <a:pPr marL="0" indent="0">
              <a:buNone/>
            </a:pPr>
            <a:r>
              <a:rPr lang="fr-FR" b="1" dirty="0"/>
              <a:t>Toutefois, pour la fonction publique territoriale, en vertu du principe de libre administration des collectivités territoriales et sous réserve de l’appréciation du juge, ce maintien du montant de l’ancien régime indemnitaire ne présente pas un caractère obligatoire,</a:t>
            </a:r>
          </a:p>
          <a:p>
            <a:pPr marL="0" indent="0">
              <a:buNone/>
            </a:pPr>
            <a:r>
              <a:rPr lang="fr-FR" b="1" dirty="0"/>
              <a:t>(question écrite. AN n°100346 du 1er nov. 2016).</a:t>
            </a:r>
            <a:endParaRPr lang="fr-FR" dirty="0"/>
          </a:p>
          <a:p>
            <a:endParaRPr lang="fr-FR" dirty="0"/>
          </a:p>
        </p:txBody>
      </p:sp>
      <p:sp>
        <p:nvSpPr>
          <p:cNvPr id="7" name="Espace réservé du numéro de diapositive 6"/>
          <p:cNvSpPr>
            <a:spLocks noGrp="1"/>
          </p:cNvSpPr>
          <p:nvPr>
            <p:ph type="sldNum" sz="quarter" idx="12"/>
          </p:nvPr>
        </p:nvSpPr>
        <p:spPr/>
        <p:txBody>
          <a:bodyPr/>
          <a:lstStyle/>
          <a:p>
            <a:fld id="{23783F0C-0289-4A01-80F7-E0571E2FA1F3}" type="slidenum">
              <a:rPr lang="fr-FR" smtClean="0"/>
              <a:pPr/>
              <a:t>29</a:t>
            </a:fld>
            <a:endParaRPr lang="fr-FR" dirty="0"/>
          </a:p>
        </p:txBody>
      </p:sp>
    </p:spTree>
    <p:extLst>
      <p:ext uri="{BB962C8B-B14F-4D97-AF65-F5344CB8AC3E}">
        <p14:creationId xmlns:p14="http://schemas.microsoft.com/office/powerpoint/2010/main" xmlns="" val="1128572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00B0F0"/>
                </a:solidFill>
              </a:rPr>
              <a:t>IFSE … </a:t>
            </a:r>
            <a:r>
              <a:rPr lang="fr-FR" sz="2800" b="1" dirty="0">
                <a:solidFill>
                  <a:srgbClr val="00B0F0"/>
                </a:solidFill>
              </a:rPr>
              <a:t>maintien du  montant individuel lors de la mise en place de l’IFSE … exemple :</a:t>
            </a:r>
            <a:endParaRPr lang="fr-FR" dirty="0"/>
          </a:p>
        </p:txBody>
      </p:sp>
      <p:sp>
        <p:nvSpPr>
          <p:cNvPr id="3" name="Espace réservé du contenu 2"/>
          <p:cNvSpPr>
            <a:spLocks noGrp="1"/>
          </p:cNvSpPr>
          <p:nvPr>
            <p:ph idx="1"/>
          </p:nvPr>
        </p:nvSpPr>
        <p:spPr>
          <a:xfrm>
            <a:off x="838200" y="1762485"/>
            <a:ext cx="10515600" cy="4782694"/>
          </a:xfrm>
        </p:spPr>
        <p:txBody>
          <a:bodyPr>
            <a:normAutofit fontScale="92500" lnSpcReduction="10000"/>
          </a:bodyPr>
          <a:lstStyle/>
          <a:p>
            <a:pPr marL="0" indent="0">
              <a:buNone/>
            </a:pPr>
            <a:r>
              <a:rPr lang="fr-FR" dirty="0"/>
              <a:t>Suite  au transfert de compétence du service des ordures ménagères à la,  communauté de commune 3 ripeurs ont conservé le RI de leur commune d’origine, (</a:t>
            </a:r>
            <a:r>
              <a:rPr lang="fr-FR" sz="1900" dirty="0"/>
              <a:t>Article L. 5211-41-3 et article L. 5211-4-1 du Code Général des Collectivités Territoriales), sans que cela vienne en contradiction avec le principe de libre administration</a:t>
            </a:r>
            <a:r>
              <a:rPr lang="fr-FR" dirty="0"/>
              <a:t>). </a:t>
            </a:r>
          </a:p>
          <a:p>
            <a:pPr marL="0" indent="0">
              <a:buNone/>
            </a:pPr>
            <a:endParaRPr lang="fr-FR" sz="500" dirty="0"/>
          </a:p>
          <a:p>
            <a:pPr marL="0" indent="0">
              <a:buNone/>
            </a:pPr>
            <a:r>
              <a:rPr lang="fr-FR" dirty="0"/>
              <a:t>Ripeur 1  =  200 € de RI</a:t>
            </a:r>
          </a:p>
          <a:p>
            <a:pPr marL="0" indent="0">
              <a:buNone/>
            </a:pPr>
            <a:r>
              <a:rPr lang="fr-FR" dirty="0"/>
              <a:t>Ripeur 2  =  150 € de RI           passage RIFSEEP (</a:t>
            </a:r>
            <a:r>
              <a:rPr lang="fr-FR" b="1" dirty="0"/>
              <a:t>mêmes fonctions = </a:t>
            </a:r>
          </a:p>
          <a:p>
            <a:pPr marL="0" indent="0">
              <a:buNone/>
            </a:pPr>
            <a:r>
              <a:rPr lang="fr-FR" dirty="0"/>
              <a:t>Ripeur 3  =    50 € de RI           </a:t>
            </a:r>
            <a:r>
              <a:rPr lang="fr-FR" b="1" dirty="0"/>
              <a:t>même montant de la part FS de l’IFSE  </a:t>
            </a:r>
            <a:r>
              <a:rPr lang="fr-FR" dirty="0"/>
              <a:t>= 					   rééquilibrage  et harmonisation et transparence 				   de la part FS</a:t>
            </a:r>
          </a:p>
          <a:p>
            <a:pPr marL="0" indent="0">
              <a:buNone/>
            </a:pPr>
            <a:r>
              <a:rPr lang="fr-FR" dirty="0"/>
              <a:t>				   La différence de montant total pourra se 					   faire avec la partie EP de l’IFSE  					</a:t>
            </a:r>
          </a:p>
          <a:p>
            <a:pPr marL="0" indent="0">
              <a:buNone/>
            </a:pPr>
            <a:endParaRPr lang="fr-FR" dirty="0"/>
          </a:p>
        </p:txBody>
      </p:sp>
      <p:sp>
        <p:nvSpPr>
          <p:cNvPr id="5" name="Accolade fermante 4"/>
          <p:cNvSpPr/>
          <p:nvPr/>
        </p:nvSpPr>
        <p:spPr>
          <a:xfrm>
            <a:off x="3894951" y="3112896"/>
            <a:ext cx="768927" cy="12655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6" name="Espace réservé du numéro de diapositive 5"/>
          <p:cNvSpPr>
            <a:spLocks noGrp="1"/>
          </p:cNvSpPr>
          <p:nvPr>
            <p:ph type="sldNum" sz="quarter" idx="12"/>
          </p:nvPr>
        </p:nvSpPr>
        <p:spPr/>
        <p:txBody>
          <a:bodyPr/>
          <a:lstStyle/>
          <a:p>
            <a:fld id="{23783F0C-0289-4A01-80F7-E0571E2FA1F3}" type="slidenum">
              <a:rPr lang="fr-FR" smtClean="0"/>
              <a:pPr/>
              <a:t>30</a:t>
            </a:fld>
            <a:endParaRPr lang="fr-FR" dirty="0"/>
          </a:p>
        </p:txBody>
      </p:sp>
    </p:spTree>
    <p:extLst>
      <p:ext uri="{BB962C8B-B14F-4D97-AF65-F5344CB8AC3E}">
        <p14:creationId xmlns:p14="http://schemas.microsoft.com/office/powerpoint/2010/main" xmlns="" val="7565596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2139" y="232756"/>
            <a:ext cx="10855036" cy="1325563"/>
          </a:xfrm>
        </p:spPr>
        <p:txBody>
          <a:bodyPr>
            <a:normAutofit/>
          </a:bodyPr>
          <a:lstStyle/>
          <a:p>
            <a:r>
              <a:rPr lang="pt-BR" sz="2800" b="1" dirty="0">
                <a:solidFill>
                  <a:srgbClr val="00B0F0"/>
                </a:solidFill>
              </a:rPr>
              <a:t>SI JE CHANGE DE POSTE, LE MONTANT DE L’IFSE PEUT- IL BAISSER ?</a:t>
            </a:r>
            <a:endParaRPr lang="fr-FR" sz="2800" b="1" dirty="0">
              <a:solidFill>
                <a:srgbClr val="00B0F0"/>
              </a:solidFill>
            </a:endParaRPr>
          </a:p>
        </p:txBody>
      </p:sp>
      <p:sp>
        <p:nvSpPr>
          <p:cNvPr id="3" name="Espace réservé du contenu 2"/>
          <p:cNvSpPr>
            <a:spLocks noGrp="1"/>
          </p:cNvSpPr>
          <p:nvPr>
            <p:ph idx="1"/>
          </p:nvPr>
        </p:nvSpPr>
        <p:spPr>
          <a:xfrm>
            <a:off x="648393" y="1576243"/>
            <a:ext cx="10755284" cy="4351338"/>
          </a:xfrm>
          <a:solidFill>
            <a:schemeClr val="accent5">
              <a:lumMod val="20000"/>
              <a:lumOff val="80000"/>
            </a:schemeClr>
          </a:solidFill>
        </p:spPr>
        <p:txBody>
          <a:bodyPr>
            <a:normAutofit/>
          </a:bodyPr>
          <a:lstStyle/>
          <a:p>
            <a:pPr marL="0" indent="0">
              <a:buNone/>
            </a:pPr>
            <a:r>
              <a:rPr lang="fr-FR" dirty="0"/>
              <a:t>Chaque collectivité ou établissement définit ses propres règles de gestion dans le cadre suivant :</a:t>
            </a:r>
          </a:p>
          <a:p>
            <a:r>
              <a:rPr lang="fr-FR" dirty="0"/>
              <a:t>En cas de changement de fonctions, que l’on change de groupe ou non, l’IFSE est systématiquement réexaminée.</a:t>
            </a:r>
          </a:p>
          <a:p>
            <a:r>
              <a:rPr lang="fr-FR" dirty="0"/>
              <a:t>Toutefois, si à l’occasion d’un changement de poste, un agent passe, par exemple, du groupe 2 au groupe 3, cela ne signifie pas nécessairement que le montant de son IFSE diminue car son expérience professionnelle est prise en compte :</a:t>
            </a:r>
          </a:p>
          <a:p>
            <a:pPr marL="0" indent="0">
              <a:buNone/>
            </a:pPr>
            <a:r>
              <a:rPr lang="fr-FR" dirty="0"/>
              <a:t>approfondissement des savoir-faire, diversification des compétences pratiques, etc.</a:t>
            </a:r>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31</a:t>
            </a:fld>
            <a:endParaRPr lang="fr-FR" dirty="0"/>
          </a:p>
        </p:txBody>
      </p:sp>
    </p:spTree>
    <p:extLst>
      <p:ext uri="{BB962C8B-B14F-4D97-AF65-F5344CB8AC3E}">
        <p14:creationId xmlns:p14="http://schemas.microsoft.com/office/powerpoint/2010/main" xmlns="" val="957166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5883" y="365125"/>
            <a:ext cx="11671069" cy="1325563"/>
          </a:xfrm>
        </p:spPr>
        <p:txBody>
          <a:bodyPr>
            <a:normAutofit/>
          </a:bodyPr>
          <a:lstStyle/>
          <a:p>
            <a:r>
              <a:rPr lang="fr-FR" b="1" dirty="0">
                <a:solidFill>
                  <a:srgbClr val="00B0F0"/>
                </a:solidFill>
              </a:rPr>
              <a:t>IFSE … Montants plafonds</a:t>
            </a:r>
            <a:r>
              <a:rPr lang="fr-FR" dirty="0"/>
              <a:t/>
            </a:r>
            <a:br>
              <a:rPr lang="fr-FR" dirty="0"/>
            </a:br>
            <a:endParaRPr lang="fr-FR" dirty="0"/>
          </a:p>
        </p:txBody>
      </p:sp>
      <p:sp>
        <p:nvSpPr>
          <p:cNvPr id="4" name="Espace réservé du contenu 3"/>
          <p:cNvSpPr>
            <a:spLocks noGrp="1"/>
          </p:cNvSpPr>
          <p:nvPr>
            <p:ph sz="half" idx="1"/>
          </p:nvPr>
        </p:nvSpPr>
        <p:spPr>
          <a:xfrm>
            <a:off x="349134" y="1690688"/>
            <a:ext cx="4909930" cy="3268147"/>
          </a:xfrm>
          <a:solidFill>
            <a:schemeClr val="accent2">
              <a:lumMod val="20000"/>
              <a:lumOff val="80000"/>
            </a:schemeClr>
          </a:solidFill>
        </p:spPr>
        <p:txBody>
          <a:bodyPr>
            <a:normAutofit/>
          </a:bodyPr>
          <a:lstStyle/>
          <a:p>
            <a:r>
              <a:rPr lang="fr-FR" dirty="0"/>
              <a:t>Pour chaque groupe de fonctions, il existe un montant maximal (plafond). Les plafonds de chacun des groupes sont plus ou moins élevés selon la nature des fonctions qu’ils contiennent.</a:t>
            </a:r>
          </a:p>
        </p:txBody>
      </p:sp>
      <p:sp>
        <p:nvSpPr>
          <p:cNvPr id="5" name="Espace réservé du contenu 4"/>
          <p:cNvSpPr>
            <a:spLocks noGrp="1"/>
          </p:cNvSpPr>
          <p:nvPr>
            <p:ph sz="half" idx="2"/>
          </p:nvPr>
        </p:nvSpPr>
        <p:spPr>
          <a:xfrm>
            <a:off x="5360626" y="1690689"/>
            <a:ext cx="6609702" cy="3268146"/>
          </a:xfrm>
          <a:solidFill>
            <a:schemeClr val="accent2">
              <a:lumMod val="20000"/>
              <a:lumOff val="80000"/>
            </a:schemeClr>
          </a:solidFill>
        </p:spPr>
        <p:txBody>
          <a:bodyPr>
            <a:normAutofit/>
          </a:bodyPr>
          <a:lstStyle/>
          <a:p>
            <a:r>
              <a:rPr lang="fr-FR" dirty="0"/>
              <a:t>Des montants plafonds spécifiques pour les agents dotés d’un </a:t>
            </a:r>
            <a:r>
              <a:rPr lang="fr-FR" b="1" dirty="0">
                <a:solidFill>
                  <a:srgbClr val="FF0000"/>
                </a:solidFill>
              </a:rPr>
              <a:t>logement</a:t>
            </a:r>
            <a:r>
              <a:rPr lang="fr-FR" b="1" dirty="0"/>
              <a:t> </a:t>
            </a:r>
            <a:r>
              <a:rPr lang="fr-FR" dirty="0"/>
              <a:t>par nécessité absolue de service sont également mentionnés dans la mesure où les </a:t>
            </a:r>
            <a:r>
              <a:rPr lang="fr-FR" b="1" dirty="0"/>
              <a:t>logements de fonctions </a:t>
            </a:r>
            <a:r>
              <a:rPr lang="fr-FR" dirty="0"/>
              <a:t>sont des avantages en nature liés aux sujétions qui pèsent déjà sur l’agent au titre de ses fonctions. </a:t>
            </a:r>
          </a:p>
          <a:p>
            <a:endParaRPr lang="fr-FR" dirty="0"/>
          </a:p>
        </p:txBody>
      </p:sp>
      <p:sp>
        <p:nvSpPr>
          <p:cNvPr id="6" name="Rectangle 5"/>
          <p:cNvSpPr/>
          <p:nvPr/>
        </p:nvSpPr>
        <p:spPr>
          <a:xfrm>
            <a:off x="581936" y="5142038"/>
            <a:ext cx="11123107" cy="369332"/>
          </a:xfrm>
          <a:prstGeom prst="rect">
            <a:avLst/>
          </a:prstGeom>
        </p:spPr>
        <p:txBody>
          <a:bodyPr wrap="square">
            <a:spAutoFit/>
          </a:bodyPr>
          <a:lstStyle/>
          <a:p>
            <a:r>
              <a:rPr lang="fr-FR" dirty="0">
                <a:solidFill>
                  <a:srgbClr val="000000"/>
                </a:solidFill>
                <a:latin typeface="Arial" panose="020B0604020202020204" pitchFamily="34" charset="0"/>
              </a:rPr>
              <a:t>Compte tenu du principe de parité, seuls les montants plafonds s’imposent aux collectivités territoriales. </a:t>
            </a:r>
            <a:endParaRPr lang="fr-FR" dirty="0"/>
          </a:p>
        </p:txBody>
      </p:sp>
      <p:sp>
        <p:nvSpPr>
          <p:cNvPr id="7" name="ZoneTexte 6"/>
          <p:cNvSpPr txBox="1"/>
          <p:nvPr/>
        </p:nvSpPr>
        <p:spPr>
          <a:xfrm>
            <a:off x="358892" y="5694573"/>
            <a:ext cx="11628060" cy="830997"/>
          </a:xfrm>
          <a:prstGeom prst="rect">
            <a:avLst/>
          </a:prstGeom>
          <a:solidFill>
            <a:schemeClr val="accent2">
              <a:lumMod val="20000"/>
              <a:lumOff val="80000"/>
            </a:schemeClr>
          </a:solidFill>
        </p:spPr>
        <p:txBody>
          <a:bodyPr wrap="square" rtlCol="0">
            <a:spAutoFit/>
          </a:bodyPr>
          <a:lstStyle/>
          <a:p>
            <a:r>
              <a:rPr lang="fr-FR" sz="2400" b="1" dirty="0">
                <a:solidFill>
                  <a:srgbClr val="FF0000"/>
                </a:solidFill>
              </a:rPr>
              <a:t>Contrairement aux dispositions applicables à l’État, il n’est pas obligatoire de prévoir des minima  dans la délibération</a:t>
            </a:r>
          </a:p>
        </p:txBody>
      </p:sp>
      <p:sp>
        <p:nvSpPr>
          <p:cNvPr id="3" name="Espace réservé du numéro de diapositive 2"/>
          <p:cNvSpPr>
            <a:spLocks noGrp="1"/>
          </p:cNvSpPr>
          <p:nvPr>
            <p:ph type="sldNum" sz="quarter" idx="12"/>
          </p:nvPr>
        </p:nvSpPr>
        <p:spPr/>
        <p:txBody>
          <a:bodyPr/>
          <a:lstStyle/>
          <a:p>
            <a:fld id="{23783F0C-0289-4A01-80F7-E0571E2FA1F3}" type="slidenum">
              <a:rPr lang="fr-FR" smtClean="0"/>
              <a:pPr/>
              <a:t>32</a:t>
            </a:fld>
            <a:endParaRPr lang="fr-FR" dirty="0"/>
          </a:p>
        </p:txBody>
      </p:sp>
    </p:spTree>
    <p:extLst>
      <p:ext uri="{BB962C8B-B14F-4D97-AF65-F5344CB8AC3E}">
        <p14:creationId xmlns:p14="http://schemas.microsoft.com/office/powerpoint/2010/main" xmlns="" val="217983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5636" y="0"/>
            <a:ext cx="11355186" cy="1325563"/>
          </a:xfrm>
        </p:spPr>
        <p:txBody>
          <a:bodyPr>
            <a:normAutofit/>
          </a:bodyPr>
          <a:lstStyle/>
          <a:p>
            <a:r>
              <a:rPr lang="fr-FR" sz="3200" b="1" dirty="0">
                <a:solidFill>
                  <a:srgbClr val="00B0F0"/>
                </a:solidFill>
              </a:rPr>
              <a:t>le CIA </a:t>
            </a:r>
            <a:r>
              <a:rPr lang="fr-FR" sz="3200" dirty="0">
                <a:solidFill>
                  <a:srgbClr val="00B0F0"/>
                </a:solidFill>
              </a:rPr>
              <a:t>– </a:t>
            </a:r>
            <a:r>
              <a:rPr lang="fr-FR" sz="3200" b="1" dirty="0">
                <a:solidFill>
                  <a:srgbClr val="00B0F0"/>
                </a:solidFill>
              </a:rPr>
              <a:t>complément indemnitaire annuel </a:t>
            </a:r>
            <a:r>
              <a:rPr lang="fr-FR" sz="3200" dirty="0">
                <a:solidFill>
                  <a:srgbClr val="00B0F0"/>
                </a:solidFill>
              </a:rPr>
              <a:t>… L’appréciation de la manière de servir repose sur </a:t>
            </a:r>
            <a:r>
              <a:rPr lang="fr-FR" sz="3200" b="1" dirty="0">
                <a:solidFill>
                  <a:srgbClr val="00B0F0"/>
                </a:solidFill>
              </a:rPr>
              <a:t>l’entretien professionnel </a:t>
            </a:r>
            <a:endParaRPr lang="fr-FR" sz="4000" dirty="0">
              <a:solidFill>
                <a:srgbClr val="00B0F0"/>
              </a:solidFill>
            </a:endParaRPr>
          </a:p>
        </p:txBody>
      </p:sp>
      <p:graphicFrame>
        <p:nvGraphicFramePr>
          <p:cNvPr id="5" name="Espace réservé du contenu 4"/>
          <p:cNvGraphicFramePr>
            <a:graphicFrameLocks noGrp="1"/>
          </p:cNvGraphicFramePr>
          <p:nvPr>
            <p:ph sz="half" idx="1"/>
            <p:extLst>
              <p:ext uri="{D42A27DB-BD31-4B8C-83A1-F6EECF244321}">
                <p14:modId xmlns:p14="http://schemas.microsoft.com/office/powerpoint/2010/main" xmlns="" val="3937843032"/>
              </p:ext>
            </p:extLst>
          </p:nvPr>
        </p:nvGraphicFramePr>
        <p:xfrm>
          <a:off x="251790" y="1119901"/>
          <a:ext cx="11688418" cy="2394964"/>
        </p:xfrm>
        <a:graphic>
          <a:graphicData uri="http://schemas.openxmlformats.org/drawingml/2006/table">
            <a:tbl>
              <a:tblPr firstRow="1" bandRow="1">
                <a:tableStyleId>{5C22544A-7EE6-4342-B048-85BDC9FD1C3A}</a:tableStyleId>
              </a:tblPr>
              <a:tblGrid>
                <a:gridCol w="2979672">
                  <a:extLst>
                    <a:ext uri="{9D8B030D-6E8A-4147-A177-3AD203B41FA5}">
                      <a16:colId xmlns:a16="http://schemas.microsoft.com/office/drawing/2014/main" xmlns="" val="1204252295"/>
                    </a:ext>
                  </a:extLst>
                </a:gridCol>
                <a:gridCol w="6321766">
                  <a:extLst>
                    <a:ext uri="{9D8B030D-6E8A-4147-A177-3AD203B41FA5}">
                      <a16:colId xmlns:a16="http://schemas.microsoft.com/office/drawing/2014/main" xmlns="" val="3035902812"/>
                    </a:ext>
                  </a:extLst>
                </a:gridCol>
                <a:gridCol w="2386980">
                  <a:extLst>
                    <a:ext uri="{9D8B030D-6E8A-4147-A177-3AD203B41FA5}">
                      <a16:colId xmlns:a16="http://schemas.microsoft.com/office/drawing/2014/main" xmlns="" val="3384237971"/>
                    </a:ext>
                  </a:extLst>
                </a:gridCol>
              </a:tblGrid>
              <a:tr h="2394964">
                <a:tc>
                  <a:txBody>
                    <a:bodyPr/>
                    <a:lstStyle/>
                    <a:p>
                      <a:r>
                        <a:rPr lang="fr-FR" sz="2800" b="0" i="0" u="none" strike="noStrike" kern="1200" baseline="0" dirty="0">
                          <a:solidFill>
                            <a:schemeClr val="tx1"/>
                          </a:solidFill>
                          <a:latin typeface="+mn-lt"/>
                          <a:ea typeface="+mn-ea"/>
                          <a:cs typeface="+mn-cs"/>
                        </a:rPr>
                        <a:t>Le CIA </a:t>
                      </a:r>
                      <a:r>
                        <a:rPr lang="fr-FR" sz="2800" b="1" i="0" u="none" strike="noStrike" kern="1200" baseline="0" dirty="0">
                          <a:solidFill>
                            <a:srgbClr val="FF0000"/>
                          </a:solidFill>
                          <a:latin typeface="+mn-lt"/>
                          <a:ea typeface="+mn-ea"/>
                          <a:cs typeface="+mn-cs"/>
                        </a:rPr>
                        <a:t>est un élément facultatif </a:t>
                      </a:r>
                      <a:r>
                        <a:rPr lang="fr-FR" sz="2800" b="0" i="0" u="none" strike="noStrike" kern="1200" baseline="0" dirty="0">
                          <a:solidFill>
                            <a:schemeClr val="tx1"/>
                          </a:solidFill>
                          <a:latin typeface="+mn-lt"/>
                          <a:ea typeface="+mn-ea"/>
                          <a:cs typeface="+mn-cs"/>
                        </a:rPr>
                        <a:t>du RIFSEEP </a:t>
                      </a:r>
                    </a:p>
                    <a:p>
                      <a:endParaRPr lang="fr-FR" sz="1600" b="0" i="0" u="none" strike="noStrike" kern="1200" baseline="0" dirty="0">
                        <a:solidFill>
                          <a:schemeClr val="tx1"/>
                        </a:solidFill>
                        <a:latin typeface="+mn-lt"/>
                        <a:ea typeface="+mn-ea"/>
                        <a:cs typeface="+mn-cs"/>
                      </a:endParaRPr>
                    </a:p>
                    <a:p>
                      <a:r>
                        <a:rPr lang="fr-FR" sz="1600" b="1" i="0" u="none" strike="noStrike" kern="1200" baseline="0" dirty="0">
                          <a:solidFill>
                            <a:schemeClr val="tx1"/>
                          </a:solidFill>
                          <a:latin typeface="+mn-lt"/>
                          <a:ea typeface="+mn-ea"/>
                          <a:cs typeface="+mn-cs"/>
                        </a:rPr>
                        <a:t>Il ne doit pas représenter une part disproportionnée dans le RIFSEEP</a:t>
                      </a:r>
                      <a:endParaRPr lang="fr-FR" sz="1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1" indent="0"/>
                      <a:r>
                        <a:rPr lang="fr-FR" sz="1600" b="0" i="0" u="none" strike="noStrike" kern="1200" baseline="0" dirty="0">
                          <a:solidFill>
                            <a:schemeClr val="tx1"/>
                          </a:solidFill>
                          <a:latin typeface="+mn-lt"/>
                          <a:ea typeface="+mn-ea"/>
                          <a:cs typeface="+mn-cs"/>
                        </a:rPr>
                        <a:t>Le CIA tient compte : </a:t>
                      </a:r>
                    </a:p>
                    <a:p>
                      <a:pPr marL="0" lvl="1" indent="0"/>
                      <a:r>
                        <a:rPr lang="fr-FR" sz="1600" b="0" i="0" u="none" strike="noStrike" kern="1200" baseline="0" dirty="0">
                          <a:solidFill>
                            <a:schemeClr val="tx1"/>
                          </a:solidFill>
                          <a:latin typeface="+mn-lt"/>
                          <a:ea typeface="+mn-ea"/>
                          <a:cs typeface="+mn-cs"/>
                        </a:rPr>
                        <a:t>- de l'engagement professionnel, Critères d'appréciation fixés par l'organe délibérant </a:t>
                      </a:r>
                    </a:p>
                    <a:p>
                      <a:pPr marL="0" lvl="1" indent="0"/>
                      <a:r>
                        <a:rPr lang="fr-FR" sz="1600" b="0" i="0" u="none" strike="noStrike" kern="1200" baseline="0" dirty="0">
                          <a:solidFill>
                            <a:schemeClr val="tx1"/>
                          </a:solidFill>
                          <a:latin typeface="+mn-lt"/>
                          <a:ea typeface="+mn-ea"/>
                          <a:cs typeface="+mn-cs"/>
                        </a:rPr>
                        <a:t>- de la manière de servir appréciée lors de l’évaluation annuelle Base    d'appréciation : l'entretien professionnel </a:t>
                      </a:r>
                    </a:p>
                    <a:p>
                      <a:pPr marL="0" lvl="1" indent="0"/>
                      <a:r>
                        <a:rPr lang="fr-FR" sz="1600" b="0" dirty="0">
                          <a:solidFill>
                            <a:schemeClr val="tx1"/>
                          </a:solidFill>
                          <a:latin typeface="+mn-lt"/>
                        </a:rPr>
                        <a:t>- la valeur professionnelle de l’agent</a:t>
                      </a:r>
                    </a:p>
                    <a:p>
                      <a:pPr marL="0" lvl="1" indent="0"/>
                      <a:r>
                        <a:rPr lang="fr-FR" sz="1600" b="0" dirty="0">
                          <a:solidFill>
                            <a:schemeClr val="tx1"/>
                          </a:solidFill>
                          <a:latin typeface="+mn-lt"/>
                        </a:rPr>
                        <a:t>- l’investissement personnel dans l’exercice de ses fonctions, </a:t>
                      </a:r>
                    </a:p>
                    <a:p>
                      <a:pPr marL="0" lvl="1" indent="0"/>
                      <a:r>
                        <a:rPr lang="fr-FR" sz="1600" b="0" dirty="0">
                          <a:solidFill>
                            <a:schemeClr val="tx1"/>
                          </a:solidFill>
                          <a:latin typeface="+mn-lt"/>
                        </a:rPr>
                        <a:t>- le sens du service public, </a:t>
                      </a:r>
                    </a:p>
                    <a:p>
                      <a:pPr marL="0" lvl="1" indent="0"/>
                      <a:r>
                        <a:rPr lang="fr-FR" sz="1600" b="0" dirty="0">
                          <a:solidFill>
                            <a:schemeClr val="tx1"/>
                          </a:solidFill>
                          <a:latin typeface="+mn-lt"/>
                        </a:rPr>
                        <a:t>- la capacité à travailler en équipe et sa contribution au collectif de travail</a:t>
                      </a:r>
                      <a:r>
                        <a:rPr lang="fr-FR" sz="1600" b="0" dirty="0">
                          <a:latin typeface="+mn-lt"/>
                        </a:rPr>
                        <a:t>.</a:t>
                      </a:r>
                      <a:endParaRPr lang="fr-FR" sz="1600" b="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600" b="0" i="0" u="none" strike="noStrike" kern="1200" baseline="0" dirty="0">
                          <a:solidFill>
                            <a:schemeClr val="tx1"/>
                          </a:solidFill>
                          <a:latin typeface="+mn-lt"/>
                          <a:ea typeface="+mn-ea"/>
                          <a:cs typeface="+mn-cs"/>
                        </a:rPr>
                        <a:t>En cas de versement par la collectivité, le CIA est  : </a:t>
                      </a:r>
                    </a:p>
                    <a:p>
                      <a:r>
                        <a:rPr lang="fr-FR" sz="1600" b="0" i="0" u="none" strike="noStrike" kern="1200" baseline="0" dirty="0">
                          <a:solidFill>
                            <a:schemeClr val="tx1"/>
                          </a:solidFill>
                          <a:latin typeface="+mn-lt"/>
                          <a:ea typeface="+mn-ea"/>
                          <a:cs typeface="+mn-cs"/>
                        </a:rPr>
                        <a:t>- accordé au titre d’une année, </a:t>
                      </a:r>
                    </a:p>
                    <a:p>
                      <a:r>
                        <a:rPr lang="fr-FR" sz="1600" b="0" i="0" u="none" strike="noStrike" kern="1200" baseline="0" dirty="0">
                          <a:solidFill>
                            <a:schemeClr val="tx1"/>
                          </a:solidFill>
                          <a:latin typeface="+mn-lt"/>
                          <a:ea typeface="+mn-ea"/>
                          <a:cs typeface="+mn-cs"/>
                        </a:rPr>
                        <a:t>-versé en une ou deux fractions, </a:t>
                      </a:r>
                    </a:p>
                    <a:p>
                      <a:r>
                        <a:rPr lang="fr-FR" sz="1600" b="0" i="0" u="none" strike="noStrike" kern="1200" baseline="0" dirty="0">
                          <a:solidFill>
                            <a:schemeClr val="tx1"/>
                          </a:solidFill>
                          <a:latin typeface="+mn-lt"/>
                          <a:ea typeface="+mn-ea"/>
                          <a:cs typeface="+mn-cs"/>
                        </a:rPr>
                        <a:t>-non reconductible automatiquement d'une année sur l'autre. </a:t>
                      </a:r>
                      <a:endParaRPr lang="fr-FR" sz="1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671385505"/>
                  </a:ext>
                </a:extLst>
              </a:tr>
            </a:tbl>
          </a:graphicData>
        </a:graphic>
      </p:graphicFrame>
      <p:sp>
        <p:nvSpPr>
          <p:cNvPr id="7" name="Flèche : droite 6"/>
          <p:cNvSpPr/>
          <p:nvPr/>
        </p:nvSpPr>
        <p:spPr>
          <a:xfrm>
            <a:off x="593187" y="4330523"/>
            <a:ext cx="1158241" cy="2813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Flèche : droite 7"/>
          <p:cNvSpPr/>
          <p:nvPr/>
        </p:nvSpPr>
        <p:spPr>
          <a:xfrm>
            <a:off x="623666" y="4773425"/>
            <a:ext cx="1158241" cy="2813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Flèche : droite 8"/>
          <p:cNvSpPr/>
          <p:nvPr/>
        </p:nvSpPr>
        <p:spPr>
          <a:xfrm>
            <a:off x="623666" y="5225873"/>
            <a:ext cx="1158241" cy="2813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p:cNvSpPr/>
          <p:nvPr/>
        </p:nvSpPr>
        <p:spPr>
          <a:xfrm>
            <a:off x="1805352" y="4098814"/>
            <a:ext cx="10011507" cy="754053"/>
          </a:xfrm>
          <a:prstGeom prst="rect">
            <a:avLst/>
          </a:prstGeom>
        </p:spPr>
        <p:txBody>
          <a:bodyPr wrap="square">
            <a:spAutoFit/>
          </a:bodyPr>
          <a:lstStyle/>
          <a:p>
            <a:endParaRPr lang="fr-FR" sz="1100" b="0" i="0" u="none" strike="noStrike" baseline="0" dirty="0">
              <a:solidFill>
                <a:srgbClr val="000000"/>
              </a:solidFill>
              <a:latin typeface="Calibri" panose="020F0502020204030204" pitchFamily="34" charset="0"/>
            </a:endParaRPr>
          </a:p>
          <a:p>
            <a:r>
              <a:rPr lang="fr-FR" sz="1600" b="1" dirty="0">
                <a:latin typeface="Calibri" panose="020F0502020204030204" pitchFamily="34" charset="0"/>
              </a:rPr>
              <a:t>15 % du plafond global du RIFSEEP </a:t>
            </a:r>
            <a:r>
              <a:rPr lang="fr-FR" sz="1600" dirty="0">
                <a:latin typeface="Calibri" panose="020F0502020204030204" pitchFamily="34" charset="0"/>
              </a:rPr>
              <a:t>pour les </a:t>
            </a:r>
            <a:r>
              <a:rPr lang="fr-FR" sz="1600" b="1" dirty="0">
                <a:latin typeface="Calibri" panose="020F0502020204030204" pitchFamily="34" charset="0"/>
              </a:rPr>
              <a:t>corps et les emplois fonctionnels relevant de la catégorie A </a:t>
            </a:r>
            <a:endParaRPr lang="fr-FR" sz="1600" dirty="0">
              <a:latin typeface="Calibri" panose="020F0502020204030204" pitchFamily="34" charset="0"/>
            </a:endParaRPr>
          </a:p>
          <a:p>
            <a:endParaRPr lang="fr-FR" sz="1600" dirty="0">
              <a:latin typeface="Calibri" panose="020F0502020204030204" pitchFamily="34" charset="0"/>
            </a:endParaRPr>
          </a:p>
        </p:txBody>
      </p:sp>
      <p:sp>
        <p:nvSpPr>
          <p:cNvPr id="11" name="Rectangle 10"/>
          <p:cNvSpPr/>
          <p:nvPr/>
        </p:nvSpPr>
        <p:spPr>
          <a:xfrm>
            <a:off x="1805352" y="4539954"/>
            <a:ext cx="9847383" cy="754053"/>
          </a:xfrm>
          <a:prstGeom prst="rect">
            <a:avLst/>
          </a:prstGeom>
        </p:spPr>
        <p:txBody>
          <a:bodyPr wrap="square">
            <a:spAutoFit/>
          </a:bodyPr>
          <a:lstStyle/>
          <a:p>
            <a:endParaRPr lang="fr-FR" sz="1100" b="0" i="0" u="none" strike="noStrike" baseline="0" dirty="0">
              <a:solidFill>
                <a:srgbClr val="000000"/>
              </a:solidFill>
              <a:latin typeface="Calibri" panose="020F0502020204030204" pitchFamily="34" charset="0"/>
            </a:endParaRPr>
          </a:p>
          <a:p>
            <a:r>
              <a:rPr lang="fr-FR" sz="1600" b="1" dirty="0">
                <a:latin typeface="Calibri" panose="020F0502020204030204" pitchFamily="34" charset="0"/>
              </a:rPr>
              <a:t>12 % du plafond global du RIFSEEP </a:t>
            </a:r>
            <a:r>
              <a:rPr lang="fr-FR" sz="1600" dirty="0">
                <a:latin typeface="Calibri" panose="020F0502020204030204" pitchFamily="34" charset="0"/>
              </a:rPr>
              <a:t>pour les </a:t>
            </a:r>
            <a:r>
              <a:rPr lang="fr-FR" sz="1600" b="1" dirty="0">
                <a:latin typeface="Calibri" panose="020F0502020204030204" pitchFamily="34" charset="0"/>
              </a:rPr>
              <a:t>corps et les emplois fonctionnels relevant de la catégorie B </a:t>
            </a:r>
            <a:endParaRPr lang="fr-FR" sz="1600" dirty="0">
              <a:latin typeface="Calibri" panose="020F0502020204030204" pitchFamily="34" charset="0"/>
            </a:endParaRPr>
          </a:p>
          <a:p>
            <a:endParaRPr lang="fr-FR" sz="1600" dirty="0">
              <a:latin typeface="Calibri" panose="020F0502020204030204" pitchFamily="34" charset="0"/>
            </a:endParaRPr>
          </a:p>
        </p:txBody>
      </p:sp>
      <p:sp>
        <p:nvSpPr>
          <p:cNvPr id="12" name="Rectangle 11"/>
          <p:cNvSpPr/>
          <p:nvPr/>
        </p:nvSpPr>
        <p:spPr>
          <a:xfrm>
            <a:off x="1805353" y="4994083"/>
            <a:ext cx="10011506" cy="830997"/>
          </a:xfrm>
          <a:prstGeom prst="rect">
            <a:avLst/>
          </a:prstGeom>
        </p:spPr>
        <p:txBody>
          <a:bodyPr wrap="square">
            <a:spAutoFit/>
          </a:bodyPr>
          <a:lstStyle/>
          <a:p>
            <a:endParaRPr lang="fr-FR" sz="1200" b="0" i="0" u="none" strike="noStrike" baseline="0" dirty="0">
              <a:solidFill>
                <a:srgbClr val="000000"/>
              </a:solidFill>
              <a:latin typeface="Calibri" panose="020F0502020204030204" pitchFamily="34" charset="0"/>
            </a:endParaRPr>
          </a:p>
          <a:p>
            <a:r>
              <a:rPr lang="fr-FR" sz="1600" b="1" dirty="0">
                <a:latin typeface="Calibri" panose="020F0502020204030204" pitchFamily="34" charset="0"/>
              </a:rPr>
              <a:t>10 % du plafond global du RIFSEEP </a:t>
            </a:r>
            <a:r>
              <a:rPr lang="fr-FR" sz="1600" dirty="0">
                <a:latin typeface="Calibri" panose="020F0502020204030204" pitchFamily="34" charset="0"/>
              </a:rPr>
              <a:t>pour les </a:t>
            </a:r>
            <a:r>
              <a:rPr lang="fr-FR" sz="1600" b="1" dirty="0">
                <a:latin typeface="Calibri" panose="020F0502020204030204" pitchFamily="34" charset="0"/>
              </a:rPr>
              <a:t>corps et les emplois </a:t>
            </a:r>
            <a:r>
              <a:rPr lang="fr-FR" sz="1200" b="1" dirty="0">
                <a:latin typeface="Calibri" panose="020F0502020204030204" pitchFamily="34" charset="0"/>
              </a:rPr>
              <a:t>fonctionnels</a:t>
            </a:r>
            <a:r>
              <a:rPr lang="fr-FR" sz="1600" b="1" dirty="0">
                <a:latin typeface="Calibri" panose="020F0502020204030204" pitchFamily="34" charset="0"/>
              </a:rPr>
              <a:t> relevant de la catégorie C </a:t>
            </a:r>
            <a:endParaRPr lang="fr-FR" sz="1600" dirty="0">
              <a:latin typeface="Calibri" panose="020F0502020204030204" pitchFamily="34" charset="0"/>
            </a:endParaRPr>
          </a:p>
          <a:p>
            <a:endParaRPr lang="fr-FR" dirty="0">
              <a:latin typeface="Calibri" panose="020F0502020204030204" pitchFamily="34" charset="0"/>
            </a:endParaRPr>
          </a:p>
        </p:txBody>
      </p:sp>
      <p:sp>
        <p:nvSpPr>
          <p:cNvPr id="13" name="Rectangle 12"/>
          <p:cNvSpPr/>
          <p:nvPr/>
        </p:nvSpPr>
        <p:spPr>
          <a:xfrm>
            <a:off x="1041680" y="5588364"/>
            <a:ext cx="10480427" cy="530915"/>
          </a:xfrm>
          <a:prstGeom prst="rect">
            <a:avLst/>
          </a:prstGeom>
        </p:spPr>
        <p:txBody>
          <a:bodyPr wrap="square">
            <a:spAutoFit/>
          </a:bodyPr>
          <a:lstStyle/>
          <a:p>
            <a:endParaRPr lang="fr-FR" sz="1050" b="0" i="0" u="none" strike="noStrike" baseline="0" dirty="0">
              <a:solidFill>
                <a:srgbClr val="000000"/>
              </a:solidFill>
              <a:latin typeface="Calibri" panose="020F0502020204030204" pitchFamily="34" charset="0"/>
            </a:endParaRPr>
          </a:p>
          <a:p>
            <a:r>
              <a:rPr lang="fr-FR" b="1" dirty="0">
                <a:latin typeface="Calibri" panose="020F0502020204030204" pitchFamily="34" charset="0"/>
              </a:rPr>
              <a:t>Ces plafonds sont ceux applicables dans la Fonction Publique d'État, ils ne s'imposent pas aux collectivités </a:t>
            </a:r>
            <a:endParaRPr lang="fr-FR" dirty="0"/>
          </a:p>
        </p:txBody>
      </p:sp>
      <p:pic>
        <p:nvPicPr>
          <p:cNvPr id="14" name="Espace réservé du contenu 3"/>
          <p:cNvPicPr>
            <a:picLocks noChangeAspect="1"/>
          </p:cNvPicPr>
          <p:nvPr/>
        </p:nvPicPr>
        <p:blipFill>
          <a:blip r:embed="rId3" cstate="print"/>
          <a:stretch>
            <a:fillRect/>
          </a:stretch>
        </p:blipFill>
        <p:spPr>
          <a:xfrm>
            <a:off x="251791" y="5830324"/>
            <a:ext cx="399577" cy="438880"/>
          </a:xfrm>
          <a:prstGeom prst="rect">
            <a:avLst/>
          </a:prstGeom>
        </p:spPr>
      </p:pic>
      <p:sp>
        <p:nvSpPr>
          <p:cNvPr id="3" name="ZoneTexte 2"/>
          <p:cNvSpPr txBox="1"/>
          <p:nvPr/>
        </p:nvSpPr>
        <p:spPr>
          <a:xfrm>
            <a:off x="251790" y="3593703"/>
            <a:ext cx="11688418" cy="646331"/>
          </a:xfrm>
          <a:prstGeom prst="rect">
            <a:avLst/>
          </a:prstGeom>
          <a:solidFill>
            <a:schemeClr val="accent2">
              <a:lumMod val="20000"/>
              <a:lumOff val="80000"/>
            </a:schemeClr>
          </a:solidFill>
        </p:spPr>
        <p:txBody>
          <a:bodyPr wrap="square" rtlCol="0">
            <a:spAutoFit/>
          </a:bodyPr>
          <a:lstStyle/>
          <a:p>
            <a:r>
              <a:rPr lang="fr-FR" dirty="0"/>
              <a:t>Son montant fixé en fonction de l’évaluation professionnelle est compris entre 0 et 100 % du montant maximal annuel fixé par groupe de fonctions.</a:t>
            </a:r>
          </a:p>
        </p:txBody>
      </p:sp>
      <p:sp>
        <p:nvSpPr>
          <p:cNvPr id="6" name="Espace réservé du numéro de diapositive 5"/>
          <p:cNvSpPr>
            <a:spLocks noGrp="1"/>
          </p:cNvSpPr>
          <p:nvPr>
            <p:ph type="sldNum" sz="quarter" idx="12"/>
          </p:nvPr>
        </p:nvSpPr>
        <p:spPr/>
        <p:txBody>
          <a:bodyPr/>
          <a:lstStyle/>
          <a:p>
            <a:fld id="{23783F0C-0289-4A01-80F7-E0571E2FA1F3}" type="slidenum">
              <a:rPr lang="fr-FR" smtClean="0"/>
              <a:pPr/>
              <a:t>33</a:t>
            </a:fld>
            <a:endParaRPr lang="fr-FR" dirty="0"/>
          </a:p>
        </p:txBody>
      </p:sp>
    </p:spTree>
    <p:extLst>
      <p:ext uri="{BB962C8B-B14F-4D97-AF65-F5344CB8AC3E}">
        <p14:creationId xmlns:p14="http://schemas.microsoft.com/office/powerpoint/2010/main" xmlns="" val="31008431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4375" y="-323752"/>
            <a:ext cx="10515600" cy="1325563"/>
          </a:xfrm>
        </p:spPr>
        <p:txBody>
          <a:bodyPr>
            <a:normAutofit/>
          </a:bodyPr>
          <a:lstStyle/>
          <a:p>
            <a:r>
              <a:rPr lang="fr-FR" b="1" dirty="0">
                <a:solidFill>
                  <a:srgbClr val="00B0F0"/>
                </a:solidFill>
              </a:rPr>
              <a:t>le CIA </a:t>
            </a:r>
            <a:r>
              <a:rPr lang="fr-FR" dirty="0">
                <a:solidFill>
                  <a:srgbClr val="00B0F0"/>
                </a:solidFill>
              </a:rPr>
              <a:t>– </a:t>
            </a:r>
            <a:r>
              <a:rPr lang="fr-FR" sz="2800" b="1" dirty="0">
                <a:solidFill>
                  <a:srgbClr val="00B0F0"/>
                </a:solidFill>
              </a:rPr>
              <a:t>complément indemnitaire annuel … exemple </a:t>
            </a:r>
            <a:endParaRPr lang="fr-FR" b="1" dirty="0"/>
          </a:p>
        </p:txBody>
      </p:sp>
      <p:sp>
        <p:nvSpPr>
          <p:cNvPr id="5" name="Espace réservé du contenu 4"/>
          <p:cNvSpPr>
            <a:spLocks noGrp="1"/>
          </p:cNvSpPr>
          <p:nvPr>
            <p:ph idx="1"/>
          </p:nvPr>
        </p:nvSpPr>
        <p:spPr>
          <a:xfrm>
            <a:off x="590550" y="754377"/>
            <a:ext cx="11239500" cy="4351338"/>
          </a:xfrm>
        </p:spPr>
        <p:txBody>
          <a:bodyPr/>
          <a:lstStyle/>
          <a:p>
            <a:pPr marL="0" indent="0">
              <a:buNone/>
            </a:pPr>
            <a:r>
              <a:rPr lang="fr-FR" sz="2400" dirty="0"/>
              <a:t>Exemple pour le groupe 1 de la catégorie B, les montants plafonds fixés par la règlementation (plafond de la FPE) sont les suivants : </a:t>
            </a:r>
          </a:p>
          <a:p>
            <a:pPr marL="0" indent="0">
              <a:buNone/>
            </a:pPr>
            <a:r>
              <a:rPr lang="fr-FR" dirty="0"/>
              <a:t> </a:t>
            </a:r>
          </a:p>
          <a:p>
            <a:endParaRPr lang="fr-FR" dirty="0"/>
          </a:p>
        </p:txBody>
      </p:sp>
      <p:sp>
        <p:nvSpPr>
          <p:cNvPr id="8" name="Rectangle 7"/>
          <p:cNvSpPr/>
          <p:nvPr/>
        </p:nvSpPr>
        <p:spPr>
          <a:xfrm>
            <a:off x="585787" y="2788325"/>
            <a:ext cx="10772775" cy="1343701"/>
          </a:xfrm>
          <a:prstGeom prst="rect">
            <a:avLst/>
          </a:prstGeom>
        </p:spPr>
        <p:txBody>
          <a:bodyPr wrap="square">
            <a:spAutoFit/>
          </a:bodyPr>
          <a:lstStyle/>
          <a:p>
            <a:pPr>
              <a:lnSpc>
                <a:spcPct val="107000"/>
              </a:lnSpc>
              <a:spcAft>
                <a:spcPts val="0"/>
              </a:spcAft>
            </a:pPr>
            <a:r>
              <a:rPr lang="fr-FR" sz="2400" dirty="0">
                <a:solidFill>
                  <a:srgbClr val="000000"/>
                </a:solidFill>
                <a:latin typeface="Calibri" panose="020F0502020204030204" pitchFamily="34" charset="0"/>
                <a:ea typeface="Calibri" panose="020F0502020204030204" pitchFamily="34" charset="0"/>
                <a:cs typeface="Calibri" panose="020F0502020204030204" pitchFamily="34" charset="0"/>
              </a:rPr>
              <a:t>Si le montant total du RIFSEEP s'élève à </a:t>
            </a:r>
            <a:r>
              <a:rPr lang="fr-FR" sz="2400" dirty="0">
                <a:solidFill>
                  <a:srgbClr val="FF0000"/>
                </a:solidFill>
                <a:latin typeface="Calibri" panose="020F0502020204030204" pitchFamily="34" charset="0"/>
                <a:ea typeface="Calibri" panose="020F0502020204030204" pitchFamily="34" charset="0"/>
                <a:cs typeface="Calibri" panose="020F0502020204030204" pitchFamily="34" charset="0"/>
              </a:rPr>
              <a:t>15 000 € </a:t>
            </a:r>
            <a:r>
              <a:rPr lang="fr-FR" sz="2400" dirty="0">
                <a:solidFill>
                  <a:srgbClr val="000000"/>
                </a:solidFill>
                <a:latin typeface="Calibri" panose="020F0502020204030204" pitchFamily="34" charset="0"/>
                <a:ea typeface="Calibri" panose="020F0502020204030204" pitchFamily="34" charset="0"/>
                <a:cs typeface="Calibri" panose="020F0502020204030204" pitchFamily="34" charset="0"/>
              </a:rPr>
              <a:t>(choix de la collectivité en fonction du budget), le CIA représentera au maximum de 1 800 € [(15000 x 12) / 100]</a:t>
            </a:r>
            <a:endParaRPr lang="fr-FR"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2800"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fr-FR"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 8"/>
          <p:cNvPicPr>
            <a:picLocks noChangeAspect="1"/>
          </p:cNvPicPr>
          <p:nvPr/>
        </p:nvPicPr>
        <p:blipFill>
          <a:blip r:embed="rId3" cstate="print"/>
          <a:stretch>
            <a:fillRect/>
          </a:stretch>
        </p:blipFill>
        <p:spPr>
          <a:xfrm>
            <a:off x="590549" y="1561776"/>
            <a:ext cx="10477500" cy="820271"/>
          </a:xfrm>
          <a:prstGeom prst="rect">
            <a:avLst/>
          </a:prstGeom>
        </p:spPr>
      </p:pic>
      <p:sp>
        <p:nvSpPr>
          <p:cNvPr id="10" name="Rectangle 9"/>
          <p:cNvSpPr/>
          <p:nvPr/>
        </p:nvSpPr>
        <p:spPr>
          <a:xfrm>
            <a:off x="590549" y="4353073"/>
            <a:ext cx="10639425" cy="882678"/>
          </a:xfrm>
          <a:prstGeom prst="rect">
            <a:avLst/>
          </a:prstGeom>
        </p:spPr>
        <p:txBody>
          <a:bodyPr wrap="square">
            <a:spAutoFit/>
          </a:bodyPr>
          <a:lstStyle/>
          <a:p>
            <a:pPr>
              <a:lnSpc>
                <a:spcPct val="107000"/>
              </a:lnSpc>
              <a:spcAft>
                <a:spcPts val="0"/>
              </a:spcAft>
            </a:pPr>
            <a:r>
              <a:rPr lang="fr-FR" sz="2400" dirty="0">
                <a:solidFill>
                  <a:srgbClr val="000000"/>
                </a:solidFill>
                <a:latin typeface="Calibri" panose="020F0502020204030204" pitchFamily="34" charset="0"/>
                <a:ea typeface="Calibri" panose="020F0502020204030204" pitchFamily="34" charset="0"/>
                <a:cs typeface="Calibri" panose="020F0502020204030204" pitchFamily="34" charset="0"/>
              </a:rPr>
              <a:t>Ensuite, les attributions individuelles du CIA varieront entre 0 et 100 % des 1 800 € en fonction des résultat de l’entretien professionnel. </a:t>
            </a:r>
            <a:endParaRPr lang="fr-FR"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Espace réservé du numéro de diapositive 10"/>
          <p:cNvSpPr>
            <a:spLocks noGrp="1"/>
          </p:cNvSpPr>
          <p:nvPr>
            <p:ph type="sldNum" sz="quarter" idx="12"/>
          </p:nvPr>
        </p:nvSpPr>
        <p:spPr/>
        <p:txBody>
          <a:bodyPr/>
          <a:lstStyle/>
          <a:p>
            <a:fld id="{23783F0C-0289-4A01-80F7-E0571E2FA1F3}" type="slidenum">
              <a:rPr lang="fr-FR" smtClean="0"/>
              <a:pPr/>
              <a:t>34</a:t>
            </a:fld>
            <a:endParaRPr lang="fr-FR" dirty="0"/>
          </a:p>
        </p:txBody>
      </p:sp>
    </p:spTree>
    <p:extLst>
      <p:ext uri="{BB962C8B-B14F-4D97-AF65-F5344CB8AC3E}">
        <p14:creationId xmlns:p14="http://schemas.microsoft.com/office/powerpoint/2010/main" xmlns="" val="2208046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04800"/>
            <a:ext cx="10515600" cy="1325563"/>
          </a:xfrm>
        </p:spPr>
        <p:txBody>
          <a:bodyPr>
            <a:normAutofit/>
          </a:bodyPr>
          <a:lstStyle/>
          <a:p>
            <a:r>
              <a:rPr lang="fr-FR" sz="4000" b="1" dirty="0">
                <a:solidFill>
                  <a:srgbClr val="00B0F0"/>
                </a:solidFill>
              </a:rPr>
              <a:t>Le CIA … un exemple de cotation  </a:t>
            </a:r>
            <a:endParaRPr lang="fr-FR" sz="4000" dirty="0"/>
          </a:p>
        </p:txBody>
      </p:sp>
      <p:sp>
        <p:nvSpPr>
          <p:cNvPr id="3" name="Espace réservé du contenu 2"/>
          <p:cNvSpPr>
            <a:spLocks noGrp="1"/>
          </p:cNvSpPr>
          <p:nvPr>
            <p:ph idx="1"/>
          </p:nvPr>
        </p:nvSpPr>
        <p:spPr>
          <a:xfrm>
            <a:off x="391886" y="827314"/>
            <a:ext cx="11495314" cy="3035559"/>
          </a:xfrm>
        </p:spPr>
        <p:txBody>
          <a:bodyPr>
            <a:normAutofit fontScale="92500" lnSpcReduction="20000"/>
          </a:bodyPr>
          <a:lstStyle/>
          <a:p>
            <a:pPr>
              <a:buNone/>
            </a:pPr>
            <a:r>
              <a:rPr lang="fr-FR" b="1" dirty="0"/>
              <a:t>Les critères prévus dans le cadre de l’entretien professionnel et validés par le CT devront se rapprocher des critères liés au versement du CIA.</a:t>
            </a:r>
            <a:endParaRPr lang="fr-FR" dirty="0"/>
          </a:p>
          <a:p>
            <a:pPr>
              <a:buNone/>
            </a:pPr>
            <a:r>
              <a:rPr lang="fr-FR" dirty="0"/>
              <a:t> </a:t>
            </a:r>
            <a:r>
              <a:rPr lang="fr-FR" b="1" dirty="0"/>
              <a:t>La procédure d’attribution du CIA</a:t>
            </a:r>
          </a:p>
          <a:p>
            <a:r>
              <a:rPr lang="fr-FR" sz="2600" dirty="0"/>
              <a:t>Les évaluateurs proposent par exemple un nombre de points en fonction d’une grille ou un pourcentage du plafond du CIA.</a:t>
            </a:r>
          </a:p>
          <a:p>
            <a:r>
              <a:rPr lang="fr-FR" sz="2600" dirty="0"/>
              <a:t>Une harmonisation des montants est réalisée au niveau supérieur (direction des ressources humaines, direction, secrétaire de mairie).</a:t>
            </a:r>
          </a:p>
          <a:p>
            <a:r>
              <a:rPr lang="fr-FR" sz="2600" dirty="0"/>
              <a:t>La proposition finale est présentée </a:t>
            </a:r>
            <a:r>
              <a:rPr lang="fr-FR" dirty="0"/>
              <a:t>à l’élu qui déterminera le montant alloué.</a:t>
            </a:r>
          </a:p>
        </p:txBody>
      </p:sp>
      <p:pic>
        <p:nvPicPr>
          <p:cNvPr id="3074" name="Picture 2"/>
          <p:cNvPicPr>
            <a:picLocks noChangeAspect="1" noChangeArrowheads="1"/>
          </p:cNvPicPr>
          <p:nvPr/>
        </p:nvPicPr>
        <p:blipFill>
          <a:blip r:embed="rId3" cstate="print"/>
          <a:srcRect/>
          <a:stretch>
            <a:fillRect/>
          </a:stretch>
        </p:blipFill>
        <p:spPr bwMode="auto">
          <a:xfrm>
            <a:off x="1524000" y="3862874"/>
            <a:ext cx="9060451" cy="2519265"/>
          </a:xfrm>
          <a:prstGeom prst="rect">
            <a:avLst/>
          </a:prstGeom>
          <a:noFill/>
          <a:ln w="9525">
            <a:noFill/>
            <a:miter lim="800000"/>
            <a:headEnd/>
            <a:tailEnd/>
          </a:ln>
        </p:spPr>
      </p:pic>
      <p:sp>
        <p:nvSpPr>
          <p:cNvPr id="4" name="Espace réservé du numéro de diapositive 3"/>
          <p:cNvSpPr>
            <a:spLocks noGrp="1"/>
          </p:cNvSpPr>
          <p:nvPr>
            <p:ph type="sldNum" sz="quarter" idx="12"/>
          </p:nvPr>
        </p:nvSpPr>
        <p:spPr/>
        <p:txBody>
          <a:bodyPr/>
          <a:lstStyle/>
          <a:p>
            <a:fld id="{23783F0C-0289-4A01-80F7-E0571E2FA1F3}" type="slidenum">
              <a:rPr lang="fr-FR" smtClean="0"/>
              <a:pPr/>
              <a:t>35</a:t>
            </a:fld>
            <a:endParaRPr lang="fr-FR" dirty="0"/>
          </a:p>
        </p:txBody>
      </p:sp>
    </p:spTree>
    <p:extLst>
      <p:ext uri="{BB962C8B-B14F-4D97-AF65-F5344CB8AC3E}">
        <p14:creationId xmlns:p14="http://schemas.microsoft.com/office/powerpoint/2010/main" xmlns="" val="515347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cstate="print"/>
          <a:stretch>
            <a:fillRect/>
          </a:stretch>
        </p:blipFill>
        <p:spPr>
          <a:xfrm>
            <a:off x="304800" y="1240645"/>
            <a:ext cx="3790635" cy="5256316"/>
          </a:xfrm>
          <a:prstGeom prst="rect">
            <a:avLst/>
          </a:prstGeom>
        </p:spPr>
      </p:pic>
      <p:pic>
        <p:nvPicPr>
          <p:cNvPr id="7" name="Image 6"/>
          <p:cNvPicPr>
            <a:picLocks noChangeAspect="1"/>
          </p:cNvPicPr>
          <p:nvPr/>
        </p:nvPicPr>
        <p:blipFill>
          <a:blip r:embed="rId4" cstate="print"/>
          <a:stretch>
            <a:fillRect/>
          </a:stretch>
        </p:blipFill>
        <p:spPr>
          <a:xfrm>
            <a:off x="4093510" y="1240644"/>
            <a:ext cx="3820606" cy="5225470"/>
          </a:xfrm>
          <a:prstGeom prst="rect">
            <a:avLst/>
          </a:prstGeom>
        </p:spPr>
      </p:pic>
      <p:pic>
        <p:nvPicPr>
          <p:cNvPr id="8" name="Image 7"/>
          <p:cNvPicPr>
            <a:picLocks noChangeAspect="1"/>
          </p:cNvPicPr>
          <p:nvPr/>
        </p:nvPicPr>
        <p:blipFill>
          <a:blip r:embed="rId5" cstate="print"/>
          <a:stretch>
            <a:fillRect/>
          </a:stretch>
        </p:blipFill>
        <p:spPr>
          <a:xfrm>
            <a:off x="7939464" y="1240646"/>
            <a:ext cx="3963603" cy="5290783"/>
          </a:xfrm>
          <a:prstGeom prst="rect">
            <a:avLst/>
          </a:prstGeom>
        </p:spPr>
      </p:pic>
      <p:sp>
        <p:nvSpPr>
          <p:cNvPr id="3" name="Titre 2"/>
          <p:cNvSpPr>
            <a:spLocks noGrp="1"/>
          </p:cNvSpPr>
          <p:nvPr>
            <p:ph type="title"/>
          </p:nvPr>
        </p:nvSpPr>
        <p:spPr>
          <a:xfrm>
            <a:off x="0" y="-84919"/>
            <a:ext cx="12007626" cy="1325563"/>
          </a:xfrm>
        </p:spPr>
        <p:txBody>
          <a:bodyPr>
            <a:normAutofit/>
          </a:bodyPr>
          <a:lstStyle/>
          <a:p>
            <a:r>
              <a:rPr lang="fr-FR" sz="2800" b="1" dirty="0"/>
              <a:t> </a:t>
            </a:r>
            <a:r>
              <a:rPr lang="fr-FR" sz="2800" b="1" dirty="0">
                <a:solidFill>
                  <a:srgbClr val="00B0F0"/>
                </a:solidFill>
              </a:rPr>
              <a:t>RIFSEEP …LES MONTANTS MAXIMA PAR GROUPES DE FONCTIONS</a:t>
            </a:r>
            <a:endParaRPr lang="fr-FR" sz="2800" dirty="0">
              <a:solidFill>
                <a:srgbClr val="00B0F0"/>
              </a:solidFill>
            </a:endParaRPr>
          </a:p>
        </p:txBody>
      </p:sp>
      <p:sp>
        <p:nvSpPr>
          <p:cNvPr id="2" name="Espace réservé du numéro de diapositive 1"/>
          <p:cNvSpPr>
            <a:spLocks noGrp="1"/>
          </p:cNvSpPr>
          <p:nvPr>
            <p:ph type="sldNum" sz="quarter" idx="12"/>
          </p:nvPr>
        </p:nvSpPr>
        <p:spPr/>
        <p:txBody>
          <a:bodyPr/>
          <a:lstStyle/>
          <a:p>
            <a:fld id="{23783F0C-0289-4A01-80F7-E0571E2FA1F3}" type="slidenum">
              <a:rPr lang="fr-FR" smtClean="0"/>
              <a:pPr/>
              <a:t>36</a:t>
            </a:fld>
            <a:endParaRPr lang="fr-FR" dirty="0"/>
          </a:p>
        </p:txBody>
      </p:sp>
    </p:spTree>
    <p:extLst>
      <p:ext uri="{BB962C8B-B14F-4D97-AF65-F5344CB8AC3E}">
        <p14:creationId xmlns:p14="http://schemas.microsoft.com/office/powerpoint/2010/main" xmlns="" val="3566251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78" y="72230"/>
            <a:ext cx="12192000" cy="1325563"/>
          </a:xfrm>
        </p:spPr>
        <p:txBody>
          <a:bodyPr>
            <a:normAutofit fontScale="90000"/>
          </a:bodyPr>
          <a:lstStyle/>
          <a:p>
            <a:r>
              <a:rPr lang="fr-FR" b="1" dirty="0">
                <a:solidFill>
                  <a:srgbClr val="00B0F0"/>
                </a:solidFill>
              </a:rPr>
              <a:t>RIFSEEP… </a:t>
            </a:r>
            <a:r>
              <a:rPr lang="fr-FR" sz="3100" b="1" dirty="0">
                <a:solidFill>
                  <a:srgbClr val="00B0F0"/>
                </a:solidFill>
              </a:rPr>
              <a:t>les cas de suspension en cas d’absence </a:t>
            </a:r>
            <a:r>
              <a:rPr lang="fr-FR" sz="2700" b="1" i="1" dirty="0">
                <a:solidFill>
                  <a:srgbClr val="00B0F0"/>
                </a:solidFill>
              </a:rPr>
              <a:t>(</a:t>
            </a:r>
            <a:r>
              <a:rPr lang="fr-FR" sz="2200" b="1" i="1" dirty="0">
                <a:solidFill>
                  <a:srgbClr val="00B0F0"/>
                </a:solidFill>
              </a:rPr>
              <a:t>uniquement l'IFSE ou uniquement le CIA, ou les 2)</a:t>
            </a:r>
            <a:r>
              <a:rPr lang="fr-FR" sz="2700" b="1" dirty="0">
                <a:solidFill>
                  <a:srgbClr val="00B0F0"/>
                </a:solidFill>
              </a:rPr>
              <a:t/>
            </a:r>
            <a:br>
              <a:rPr lang="fr-FR" sz="2700" b="1" dirty="0">
                <a:solidFill>
                  <a:srgbClr val="00B0F0"/>
                </a:solidFill>
              </a:rPr>
            </a:br>
            <a:endParaRPr lang="fr-FR" b="1" dirty="0">
              <a:solidFill>
                <a:srgbClr val="00B0F0"/>
              </a:solidFill>
            </a:endParaRPr>
          </a:p>
        </p:txBody>
      </p:sp>
      <p:sp>
        <p:nvSpPr>
          <p:cNvPr id="6" name="Espace réservé du contenu 5"/>
          <p:cNvSpPr>
            <a:spLocks noGrp="1"/>
          </p:cNvSpPr>
          <p:nvPr>
            <p:ph idx="1"/>
          </p:nvPr>
        </p:nvSpPr>
        <p:spPr>
          <a:xfrm>
            <a:off x="858078" y="1825625"/>
            <a:ext cx="10515600" cy="3336925"/>
          </a:xfrm>
        </p:spPr>
        <p:txBody>
          <a:bodyPr>
            <a:normAutofit/>
          </a:bodyPr>
          <a:lstStyle/>
          <a:p>
            <a:endParaRPr lang="fr-FR" i="1" dirty="0"/>
          </a:p>
          <a:p>
            <a:endParaRPr lang="fr-FR" i="1" dirty="0"/>
          </a:p>
          <a:p>
            <a:endParaRPr lang="fr-FR" i="1" dirty="0"/>
          </a:p>
          <a:p>
            <a:endParaRPr lang="fr-FR" i="1" dirty="0"/>
          </a:p>
          <a:p>
            <a:endParaRPr lang="fr-FR" i="1" dirty="0"/>
          </a:p>
          <a:p>
            <a:endParaRPr lang="fr-FR" i="1" dirty="0"/>
          </a:p>
          <a:p>
            <a:endParaRPr lang="fr-FR" i="1" dirty="0"/>
          </a:p>
          <a:p>
            <a:endParaRPr lang="fr-FR" i="1" dirty="0"/>
          </a:p>
          <a:p>
            <a:endParaRPr lang="fr-FR" i="1" dirty="0"/>
          </a:p>
        </p:txBody>
      </p:sp>
      <p:pic>
        <p:nvPicPr>
          <p:cNvPr id="4" name="Image 3"/>
          <p:cNvPicPr>
            <a:picLocks noChangeAspect="1"/>
          </p:cNvPicPr>
          <p:nvPr/>
        </p:nvPicPr>
        <p:blipFill>
          <a:blip r:embed="rId3" cstate="print"/>
          <a:stretch>
            <a:fillRect/>
          </a:stretch>
        </p:blipFill>
        <p:spPr>
          <a:xfrm>
            <a:off x="158610" y="1043007"/>
            <a:ext cx="12033390" cy="5217116"/>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37</a:t>
            </a:fld>
            <a:endParaRPr lang="fr-FR" dirty="0"/>
          </a:p>
        </p:txBody>
      </p:sp>
    </p:spTree>
    <p:extLst>
      <p:ext uri="{BB962C8B-B14F-4D97-AF65-F5344CB8AC3E}">
        <p14:creationId xmlns:p14="http://schemas.microsoft.com/office/powerpoint/2010/main" xmlns="" val="10527348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2509" y="282633"/>
            <a:ext cx="11021291" cy="1042930"/>
          </a:xfrm>
        </p:spPr>
        <p:txBody>
          <a:bodyPr/>
          <a:lstStyle/>
          <a:p>
            <a:r>
              <a:rPr lang="fr-FR" b="1" dirty="0">
                <a:solidFill>
                  <a:srgbClr val="00B0F0"/>
                </a:solidFill>
              </a:rPr>
              <a:t>Le RIFSEEP …  les voies de recours </a:t>
            </a:r>
          </a:p>
        </p:txBody>
      </p:sp>
      <p:sp>
        <p:nvSpPr>
          <p:cNvPr id="3" name="Espace réservé du contenu 2"/>
          <p:cNvSpPr>
            <a:spLocks noGrp="1"/>
          </p:cNvSpPr>
          <p:nvPr>
            <p:ph sz="half" idx="1"/>
          </p:nvPr>
        </p:nvSpPr>
        <p:spPr>
          <a:xfrm>
            <a:off x="304800" y="1690688"/>
            <a:ext cx="5181600" cy="4351338"/>
          </a:xfrm>
          <a:ln>
            <a:solidFill>
              <a:schemeClr val="accent1"/>
            </a:solidFill>
          </a:ln>
        </p:spPr>
        <p:txBody>
          <a:bodyPr>
            <a:normAutofit fontScale="92500"/>
          </a:bodyPr>
          <a:lstStyle/>
          <a:p>
            <a:pPr marL="0" indent="0">
              <a:buNone/>
            </a:pPr>
            <a:endParaRPr lang="fr-FR" sz="3200" b="1" dirty="0"/>
          </a:p>
          <a:p>
            <a:pPr marL="0" indent="0">
              <a:buNone/>
            </a:pPr>
            <a:r>
              <a:rPr lang="fr-FR" sz="3200" b="1" dirty="0"/>
              <a:t>Existe-t-il des voies de recours pour contester mon classement dans un groupe de fonctions ou le montant de mon complément indemnitaire ?</a:t>
            </a:r>
          </a:p>
          <a:p>
            <a:endParaRPr lang="fr-FR" dirty="0"/>
          </a:p>
        </p:txBody>
      </p:sp>
      <p:sp>
        <p:nvSpPr>
          <p:cNvPr id="4" name="Espace réservé du contenu 3"/>
          <p:cNvSpPr>
            <a:spLocks noGrp="1"/>
          </p:cNvSpPr>
          <p:nvPr>
            <p:ph sz="half" idx="2"/>
          </p:nvPr>
        </p:nvSpPr>
        <p:spPr>
          <a:xfrm>
            <a:off x="6362700" y="1690688"/>
            <a:ext cx="5391150" cy="4351338"/>
          </a:xfrm>
          <a:solidFill>
            <a:schemeClr val="accent2">
              <a:lumMod val="20000"/>
              <a:lumOff val="80000"/>
            </a:schemeClr>
          </a:solidFill>
        </p:spPr>
        <p:txBody>
          <a:bodyPr>
            <a:normAutofit fontScale="92500"/>
          </a:bodyPr>
          <a:lstStyle/>
          <a:p>
            <a:pPr marL="0" indent="0">
              <a:buNone/>
            </a:pPr>
            <a:r>
              <a:rPr lang="fr-FR" sz="3200" dirty="0"/>
              <a:t>Comme pour tous les dispositifs indemnitaires, les deux voies de recours classiques que sont le recours gracieux (auprès de la collectivité) et le recours contentieux (auprès du tribunal administratif compétent) peuvent être mise en œuvre dans le cadre du RIFSEEP.</a:t>
            </a:r>
          </a:p>
          <a:p>
            <a:endParaRPr lang="fr-FR" dirty="0"/>
          </a:p>
        </p:txBody>
      </p:sp>
      <p:sp>
        <p:nvSpPr>
          <p:cNvPr id="5" name="Flèche : droite 4"/>
          <p:cNvSpPr/>
          <p:nvPr/>
        </p:nvSpPr>
        <p:spPr>
          <a:xfrm>
            <a:off x="5353050" y="3866357"/>
            <a:ext cx="876300" cy="1722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numéro de diapositive 5"/>
          <p:cNvSpPr>
            <a:spLocks noGrp="1"/>
          </p:cNvSpPr>
          <p:nvPr>
            <p:ph type="sldNum" sz="quarter" idx="12"/>
          </p:nvPr>
        </p:nvSpPr>
        <p:spPr/>
        <p:txBody>
          <a:bodyPr/>
          <a:lstStyle/>
          <a:p>
            <a:fld id="{23783F0C-0289-4A01-80F7-E0571E2FA1F3}" type="slidenum">
              <a:rPr lang="fr-FR" smtClean="0"/>
              <a:pPr/>
              <a:t>38</a:t>
            </a:fld>
            <a:endParaRPr lang="fr-FR" dirty="0"/>
          </a:p>
        </p:txBody>
      </p:sp>
    </p:spTree>
    <p:extLst>
      <p:ext uri="{BB962C8B-B14F-4D97-AF65-F5344CB8AC3E}">
        <p14:creationId xmlns:p14="http://schemas.microsoft.com/office/powerpoint/2010/main" xmlns="" val="40715171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2777" y="0"/>
            <a:ext cx="11487150" cy="1325563"/>
          </a:xfrm>
        </p:spPr>
        <p:txBody>
          <a:bodyPr>
            <a:noAutofit/>
          </a:bodyPr>
          <a:lstStyle/>
          <a:p>
            <a:r>
              <a:rPr lang="fr-FR" sz="3600" b="1" dirty="0">
                <a:solidFill>
                  <a:srgbClr val="00B0F0"/>
                </a:solidFill>
              </a:rPr>
              <a:t>Le RIFSEEP …</a:t>
            </a:r>
            <a:r>
              <a:rPr lang="fr-FR" sz="3200" b="1" dirty="0">
                <a:solidFill>
                  <a:srgbClr val="00B0F0"/>
                </a:solidFill>
              </a:rPr>
              <a:t>La mise en œuvre</a:t>
            </a:r>
            <a:endParaRPr lang="fr-FR" sz="3600" dirty="0"/>
          </a:p>
        </p:txBody>
      </p:sp>
      <p:sp>
        <p:nvSpPr>
          <p:cNvPr id="3" name="Espace réservé du contenu 2"/>
          <p:cNvSpPr>
            <a:spLocks noGrp="1"/>
          </p:cNvSpPr>
          <p:nvPr>
            <p:ph sz="half" idx="1"/>
          </p:nvPr>
        </p:nvSpPr>
        <p:spPr>
          <a:xfrm>
            <a:off x="492016" y="1027905"/>
            <a:ext cx="3013184" cy="5176951"/>
          </a:xfrm>
          <a:ln>
            <a:solidFill>
              <a:schemeClr val="accent1"/>
            </a:solidFill>
          </a:ln>
        </p:spPr>
        <p:txBody>
          <a:bodyPr>
            <a:normAutofit/>
          </a:bodyPr>
          <a:lstStyle/>
          <a:p>
            <a:pPr marL="0" indent="0">
              <a:buNone/>
            </a:pPr>
            <a:r>
              <a:rPr lang="fr-FR" dirty="0"/>
              <a:t/>
            </a:r>
            <a:br>
              <a:rPr lang="fr-FR" dirty="0"/>
            </a:br>
            <a:endParaRPr lang="fr-FR" dirty="0"/>
          </a:p>
          <a:p>
            <a:pPr marL="0" indent="0">
              <a:buNone/>
            </a:pPr>
            <a:r>
              <a:rPr lang="fr-FR" sz="4000" dirty="0"/>
              <a:t>Après un travail d’état des lieux et d’élaboration dans la concertation</a:t>
            </a:r>
            <a:r>
              <a:rPr lang="fr-FR" dirty="0"/>
              <a:t/>
            </a:r>
            <a:br>
              <a:rPr lang="fr-FR" dirty="0"/>
            </a:br>
            <a:endParaRPr lang="fr-FR" dirty="0"/>
          </a:p>
        </p:txBody>
      </p:sp>
      <p:sp>
        <p:nvSpPr>
          <p:cNvPr id="5" name="Flèche : droite 4"/>
          <p:cNvSpPr/>
          <p:nvPr/>
        </p:nvSpPr>
        <p:spPr>
          <a:xfrm>
            <a:off x="3109139" y="3222284"/>
            <a:ext cx="990600" cy="361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xmlns="" val="3535632266"/>
              </p:ext>
            </p:extLst>
          </p:nvPr>
        </p:nvGraphicFramePr>
        <p:xfrm>
          <a:off x="4181146" y="1027906"/>
          <a:ext cx="7798019" cy="5176951"/>
        </p:xfrm>
        <a:graphic>
          <a:graphicData uri="http://schemas.openxmlformats.org/drawingml/2006/table">
            <a:tbl>
              <a:tblPr firstRow="1" firstCol="1" bandRow="1">
                <a:tableStyleId>{5C22544A-7EE6-4342-B048-85BDC9FD1C3A}</a:tableStyleId>
              </a:tblPr>
              <a:tblGrid>
                <a:gridCol w="7798019">
                  <a:extLst>
                    <a:ext uri="{9D8B030D-6E8A-4147-A177-3AD203B41FA5}">
                      <a16:colId xmlns:a16="http://schemas.microsoft.com/office/drawing/2014/main" xmlns="" val="2648512655"/>
                    </a:ext>
                  </a:extLst>
                </a:gridCol>
              </a:tblGrid>
              <a:tr h="758167">
                <a:tc>
                  <a:txBody>
                    <a:bodyPr/>
                    <a:lstStyle/>
                    <a:p>
                      <a:pPr>
                        <a:spcAft>
                          <a:spcPts val="0"/>
                        </a:spcAft>
                      </a:pPr>
                      <a:r>
                        <a:rPr lang="fr-FR" sz="2400" dirty="0">
                          <a:solidFill>
                            <a:schemeClr val="tx1"/>
                          </a:solidFill>
                          <a:effectLst/>
                        </a:rPr>
                        <a:t>- Tableau des effectifs à jour</a:t>
                      </a:r>
                      <a:endParaRPr lang="fr-FR" sz="3600" dirty="0">
                        <a:solidFill>
                          <a:schemeClr val="tx1"/>
                        </a:solidFill>
                        <a:effectLst/>
                      </a:endParaRPr>
                    </a:p>
                    <a:p>
                      <a:pPr>
                        <a:spcAft>
                          <a:spcPts val="0"/>
                        </a:spcAft>
                      </a:pPr>
                      <a:r>
                        <a:rPr lang="fr-FR" sz="1200" dirty="0">
                          <a:solidFill>
                            <a:schemeClr val="tx1"/>
                          </a:solidFill>
                          <a:effectLst/>
                        </a:rPr>
                        <a:t> </a:t>
                      </a:r>
                      <a:endParaRPr lang="fr-FR" sz="3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795319974"/>
                  </a:ext>
                </a:extLst>
              </a:tr>
              <a:tr h="638563">
                <a:tc>
                  <a:txBody>
                    <a:bodyPr/>
                    <a:lstStyle/>
                    <a:p>
                      <a:pPr>
                        <a:spcAft>
                          <a:spcPts val="0"/>
                        </a:spcAft>
                      </a:pPr>
                      <a:r>
                        <a:rPr lang="fr-FR" sz="2400" dirty="0">
                          <a:solidFill>
                            <a:schemeClr val="tx1"/>
                          </a:solidFill>
                          <a:effectLst/>
                        </a:rPr>
                        <a:t>- Organigramme</a:t>
                      </a:r>
                      <a:r>
                        <a:rPr lang="fr-FR" sz="1100" dirty="0">
                          <a:solidFill>
                            <a:schemeClr val="tx1"/>
                          </a:solidFill>
                          <a:effectLst/>
                        </a:rPr>
                        <a:t> </a:t>
                      </a:r>
                      <a:endParaRPr lang="fr-FR" sz="3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813730375"/>
                  </a:ext>
                </a:extLst>
              </a:tr>
              <a:tr h="722063">
                <a:tc>
                  <a:txBody>
                    <a:bodyPr/>
                    <a:lstStyle/>
                    <a:p>
                      <a:pPr>
                        <a:spcAft>
                          <a:spcPts val="0"/>
                        </a:spcAft>
                      </a:pPr>
                      <a:r>
                        <a:rPr lang="fr-FR" sz="2400" dirty="0">
                          <a:solidFill>
                            <a:schemeClr val="tx1"/>
                          </a:solidFill>
                          <a:effectLst/>
                        </a:rPr>
                        <a:t>- Fiches de postes</a:t>
                      </a:r>
                      <a:endParaRPr lang="fr-FR" sz="3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16778450"/>
                  </a:ext>
                </a:extLst>
              </a:tr>
              <a:tr h="716868">
                <a:tc>
                  <a:txBody>
                    <a:bodyPr/>
                    <a:lstStyle/>
                    <a:p>
                      <a:pPr>
                        <a:spcAft>
                          <a:spcPts val="0"/>
                        </a:spcAft>
                      </a:pPr>
                      <a:r>
                        <a:rPr lang="fr-FR" sz="2400" dirty="0">
                          <a:solidFill>
                            <a:schemeClr val="tx1"/>
                          </a:solidFill>
                          <a:effectLst/>
                        </a:rPr>
                        <a:t>- Support d’entretien professionnel </a:t>
                      </a:r>
                      <a:endParaRPr lang="fr-FR" sz="3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3244490135"/>
                  </a:ext>
                </a:extLst>
              </a:tr>
              <a:tr h="752478">
                <a:tc>
                  <a:txBody>
                    <a:bodyPr/>
                    <a:lstStyle/>
                    <a:p>
                      <a:pPr>
                        <a:spcAft>
                          <a:spcPts val="0"/>
                        </a:spcAft>
                      </a:pPr>
                      <a:r>
                        <a:rPr lang="fr-FR" sz="2400" dirty="0">
                          <a:solidFill>
                            <a:schemeClr val="tx1"/>
                          </a:solidFill>
                          <a:effectLst/>
                        </a:rPr>
                        <a:t>- Inventaire des régimes indemnitaires existants </a:t>
                      </a:r>
                      <a:endParaRPr lang="fr-FR" sz="3600" dirty="0">
                        <a:solidFill>
                          <a:schemeClr val="tx1"/>
                        </a:solidFill>
                        <a:effectLst/>
                      </a:endParaRPr>
                    </a:p>
                    <a:p>
                      <a:pPr>
                        <a:spcAft>
                          <a:spcPts val="0"/>
                        </a:spcAft>
                      </a:pPr>
                      <a:r>
                        <a:rPr lang="fr-FR" sz="1200" dirty="0">
                          <a:solidFill>
                            <a:schemeClr val="tx1"/>
                          </a:solidFill>
                          <a:effectLst/>
                        </a:rPr>
                        <a:t> </a:t>
                      </a:r>
                      <a:endParaRPr lang="fr-FR" sz="3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2161669778"/>
                  </a:ext>
                </a:extLst>
              </a:tr>
              <a:tr h="585508">
                <a:tc>
                  <a:txBody>
                    <a:bodyPr/>
                    <a:lstStyle/>
                    <a:p>
                      <a:pPr>
                        <a:spcAft>
                          <a:spcPts val="0"/>
                        </a:spcAft>
                      </a:pPr>
                      <a:r>
                        <a:rPr lang="fr-FR" sz="2400" dirty="0">
                          <a:solidFill>
                            <a:schemeClr val="tx1"/>
                          </a:solidFill>
                          <a:effectLst/>
                        </a:rPr>
                        <a:t>- Inventaires des délibérations du régime indemnitaire</a:t>
                      </a:r>
                      <a:endParaRPr lang="fr-FR" sz="3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2327335081"/>
                  </a:ext>
                </a:extLst>
              </a:tr>
              <a:tr h="1003304">
                <a:tc>
                  <a:txBody>
                    <a:bodyPr/>
                    <a:lstStyle/>
                    <a:p>
                      <a:pPr>
                        <a:spcAft>
                          <a:spcPts val="0"/>
                        </a:spcAft>
                      </a:pPr>
                      <a:r>
                        <a:rPr lang="fr-FR" sz="2400" dirty="0">
                          <a:solidFill>
                            <a:schemeClr val="tx1"/>
                          </a:solidFill>
                          <a:effectLst/>
                        </a:rPr>
                        <a:t>- Inventaires de l’ensemble des éléments de rémunération (NBI, avantages en nature, etc…)</a:t>
                      </a:r>
                      <a:endParaRPr lang="fr-FR" sz="3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998739886"/>
                  </a:ext>
                </a:extLst>
              </a:tr>
            </a:tbl>
          </a:graphicData>
        </a:graphic>
      </p:graphicFrame>
      <p:sp>
        <p:nvSpPr>
          <p:cNvPr id="4" name="Espace réservé du numéro de diapositive 3"/>
          <p:cNvSpPr>
            <a:spLocks noGrp="1"/>
          </p:cNvSpPr>
          <p:nvPr>
            <p:ph type="sldNum" sz="quarter" idx="12"/>
          </p:nvPr>
        </p:nvSpPr>
        <p:spPr/>
        <p:txBody>
          <a:bodyPr/>
          <a:lstStyle/>
          <a:p>
            <a:fld id="{23783F0C-0289-4A01-80F7-E0571E2FA1F3}" type="slidenum">
              <a:rPr lang="fr-FR" smtClean="0"/>
              <a:pPr/>
              <a:t>39</a:t>
            </a:fld>
            <a:endParaRPr lang="fr-FR" dirty="0"/>
          </a:p>
        </p:txBody>
      </p:sp>
    </p:spTree>
    <p:extLst>
      <p:ext uri="{BB962C8B-B14F-4D97-AF65-F5344CB8AC3E}">
        <p14:creationId xmlns:p14="http://schemas.microsoft.com/office/powerpoint/2010/main" xmlns="" val="601364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0332" y="1708447"/>
            <a:ext cx="11257239" cy="715617"/>
          </a:xfrm>
        </p:spPr>
        <p:txBody>
          <a:bodyPr>
            <a:normAutofit fontScale="90000"/>
          </a:bodyPr>
          <a:lstStyle/>
          <a:p>
            <a:r>
              <a:rPr lang="fr-FR" sz="3600" dirty="0"/>
              <a:t/>
            </a:r>
            <a:br>
              <a:rPr lang="fr-FR" sz="3600" dirty="0"/>
            </a:br>
            <a:r>
              <a:rPr lang="fr-FR" sz="3600" dirty="0"/>
              <a:t> </a:t>
            </a:r>
            <a:r>
              <a:rPr lang="fr-FR" sz="4000" b="1" dirty="0">
                <a:solidFill>
                  <a:srgbClr val="00B0F0"/>
                </a:solidFill>
              </a:rPr>
              <a:t>Le RIFSEEP …</a:t>
            </a:r>
            <a:r>
              <a:rPr lang="fr-FR" sz="3600" b="1" dirty="0">
                <a:solidFill>
                  <a:srgbClr val="00B0F0"/>
                </a:solidFill>
              </a:rPr>
              <a:t>La mise en œuvre</a:t>
            </a:r>
            <a:br>
              <a:rPr lang="fr-FR" sz="3600" b="1" dirty="0">
                <a:solidFill>
                  <a:srgbClr val="00B0F0"/>
                </a:solidFill>
              </a:rPr>
            </a:br>
            <a:r>
              <a:rPr lang="fr-FR" sz="3600" b="1" dirty="0">
                <a:solidFill>
                  <a:srgbClr val="00B0F0"/>
                </a:solidFill>
              </a:rPr>
              <a:t/>
            </a:r>
            <a:br>
              <a:rPr lang="fr-FR" sz="3600" b="1" dirty="0">
                <a:solidFill>
                  <a:srgbClr val="00B0F0"/>
                </a:solidFill>
              </a:rPr>
            </a:br>
            <a:r>
              <a:rPr lang="fr-FR" sz="3600" b="1" dirty="0"/>
              <a:t>la collectivité saisit le Comité Technique pour avis, préalablement au vote de la délibération.</a:t>
            </a:r>
            <a:br>
              <a:rPr lang="fr-FR" sz="3600" b="1" dirty="0"/>
            </a:br>
            <a:r>
              <a:rPr lang="fr-FR" sz="2000" b="1" dirty="0"/>
              <a:t/>
            </a:r>
            <a:br>
              <a:rPr lang="fr-FR" sz="2000" b="1" dirty="0"/>
            </a:br>
            <a:r>
              <a:rPr lang="fr-FR" sz="3100" b="1" dirty="0"/>
              <a:t>1) consultation préalable du comité technique  </a:t>
            </a:r>
            <a:r>
              <a:rPr lang="fr-FR" sz="3100" b="1" dirty="0">
                <a:solidFill>
                  <a:srgbClr val="FF0000"/>
                </a:solidFill>
              </a:rPr>
              <a:t>prochain CT en  juin 2017</a:t>
            </a:r>
            <a:r>
              <a:rPr lang="fr-FR" dirty="0">
                <a:solidFill>
                  <a:srgbClr val="FF0000"/>
                </a:solidFill>
              </a:rPr>
              <a:t/>
            </a:r>
            <a:br>
              <a:rPr lang="fr-FR" dirty="0">
                <a:solidFill>
                  <a:srgbClr val="FF0000"/>
                </a:solidFill>
              </a:rPr>
            </a:br>
            <a:endParaRPr lang="fr-FR" dirty="0"/>
          </a:p>
        </p:txBody>
      </p:sp>
      <p:sp>
        <p:nvSpPr>
          <p:cNvPr id="3" name="Espace réservé du contenu 2"/>
          <p:cNvSpPr>
            <a:spLocks noGrp="1"/>
          </p:cNvSpPr>
          <p:nvPr>
            <p:ph sz="half" idx="1"/>
          </p:nvPr>
        </p:nvSpPr>
        <p:spPr>
          <a:xfrm>
            <a:off x="447080" y="3311950"/>
            <a:ext cx="11285621" cy="3100054"/>
          </a:xfrm>
        </p:spPr>
        <p:txBody>
          <a:bodyPr>
            <a:normAutofit/>
          </a:bodyPr>
          <a:lstStyle/>
          <a:p>
            <a:pPr>
              <a:buNone/>
            </a:pPr>
            <a:endParaRPr lang="fr-FR" dirty="0"/>
          </a:p>
          <a:p>
            <a:r>
              <a:rPr lang="fr-FR" dirty="0"/>
              <a:t>Avis pour la détermination des groupes de fonctions, des critères liés à l’exercice des fonctions et à l’expérience et l’expertise pour l’IFSE, liés à l’engagement professionnel et à la manière de servir pour le CIA</a:t>
            </a:r>
          </a:p>
          <a:p>
            <a:pPr marL="0" indent="0">
              <a:buNone/>
            </a:pPr>
            <a:endParaRPr lang="fr-FR" sz="1800" dirty="0"/>
          </a:p>
          <a:p>
            <a:r>
              <a:rPr lang="fr-FR" dirty="0"/>
              <a:t>Avis pour la détermination des critères de modulation, des plafonds, et des périodes et conditions de réexamen. </a:t>
            </a:r>
          </a:p>
          <a:p>
            <a:pPr marL="0" indent="0">
              <a:buNone/>
            </a:pPr>
            <a:endParaRPr lang="fr-FR" dirty="0">
              <a:solidFill>
                <a:srgbClr val="FF0000"/>
              </a:solidFill>
            </a:endParaRPr>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40</a:t>
            </a:fld>
            <a:endParaRPr lang="fr-FR" dirty="0"/>
          </a:p>
        </p:txBody>
      </p:sp>
    </p:spTree>
    <p:extLst>
      <p:ext uri="{BB962C8B-B14F-4D97-AF65-F5344CB8AC3E}">
        <p14:creationId xmlns:p14="http://schemas.microsoft.com/office/powerpoint/2010/main" xmlns="" val="29902707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7355" y="1007706"/>
            <a:ext cx="11674645" cy="1523117"/>
          </a:xfrm>
        </p:spPr>
        <p:txBody>
          <a:bodyPr>
            <a:normAutofit fontScale="90000"/>
          </a:bodyPr>
          <a:lstStyle/>
          <a:p>
            <a:pPr>
              <a:lnSpc>
                <a:spcPct val="100000"/>
              </a:lnSpc>
            </a:pPr>
            <a:r>
              <a:rPr lang="fr-FR" sz="3600" b="1" dirty="0">
                <a:solidFill>
                  <a:srgbClr val="00B0F0"/>
                </a:solidFill>
              </a:rPr>
              <a:t>RIFSEEP …L’entrée en vigueur au sein des collectivités territoriales </a:t>
            </a:r>
            <a:r>
              <a:rPr lang="fr-FR" sz="4000" b="1" dirty="0"/>
              <a:t/>
            </a:r>
            <a:br>
              <a:rPr lang="fr-FR" sz="4000" b="1" dirty="0"/>
            </a:br>
            <a:r>
              <a:rPr lang="fr-FR" b="1" dirty="0"/>
              <a:t/>
            </a:r>
            <a:br>
              <a:rPr lang="fr-FR" b="1" dirty="0"/>
            </a:br>
            <a:r>
              <a:rPr lang="fr-FR" sz="3100" b="1" dirty="0"/>
              <a:t>2) délibération </a:t>
            </a:r>
            <a:r>
              <a:rPr lang="fr-FR" sz="3100" dirty="0"/>
              <a:t>institue les modalités de mise en œuvre du RIFSEEP au sein de la collectivité et détermine les deux parts :</a:t>
            </a:r>
            <a:r>
              <a:rPr lang="fr-FR" sz="2700" dirty="0"/>
              <a:t/>
            </a:r>
            <a:br>
              <a:rPr lang="fr-FR" sz="2700" dirty="0"/>
            </a:br>
            <a:r>
              <a:rPr lang="fr-FR" sz="2700" dirty="0"/>
              <a:t/>
            </a:r>
            <a:br>
              <a:rPr lang="fr-FR" sz="2700" dirty="0"/>
            </a:br>
            <a:r>
              <a:rPr lang="fr-FR" sz="2700" dirty="0"/>
              <a:t>- </a:t>
            </a:r>
            <a:r>
              <a:rPr lang="fr-FR" sz="3100" dirty="0"/>
              <a:t/>
            </a:r>
            <a:br>
              <a:rPr lang="fr-FR" sz="3100" dirty="0"/>
            </a:br>
            <a:endParaRPr lang="fr-FR" dirty="0"/>
          </a:p>
        </p:txBody>
      </p:sp>
      <p:sp>
        <p:nvSpPr>
          <p:cNvPr id="3" name="Espace réservé du contenu 2"/>
          <p:cNvSpPr>
            <a:spLocks noGrp="1"/>
          </p:cNvSpPr>
          <p:nvPr>
            <p:ph sz="half" idx="1"/>
          </p:nvPr>
        </p:nvSpPr>
        <p:spPr>
          <a:xfrm>
            <a:off x="293930" y="2563212"/>
            <a:ext cx="11674643" cy="3681143"/>
          </a:xfrm>
          <a:ln>
            <a:solidFill>
              <a:schemeClr val="accent1"/>
            </a:solidFill>
          </a:ln>
        </p:spPr>
        <p:txBody>
          <a:bodyPr>
            <a:normAutofit fontScale="85000" lnSpcReduction="10000"/>
          </a:bodyPr>
          <a:lstStyle/>
          <a:p>
            <a:r>
              <a:rPr lang="fr-FR" sz="3000" dirty="0">
                <a:solidFill>
                  <a:srgbClr val="0070C0"/>
                </a:solidFill>
              </a:rPr>
              <a:t>Elle détermine pour L’IFSE </a:t>
            </a:r>
            <a:r>
              <a:rPr lang="fr-FR" sz="3000" dirty="0"/>
              <a:t>: pour chaque cadre d’emplois, le nombre de groupes de fonctions en procédant à une répartition de fonctions type par groupe, basée sur des critères liés à l’exercice des fonctions : </a:t>
            </a:r>
          </a:p>
          <a:p>
            <a:pPr marL="0" indent="0">
              <a:lnSpc>
                <a:spcPct val="120000"/>
              </a:lnSpc>
              <a:spcBef>
                <a:spcPts val="0"/>
              </a:spcBef>
              <a:buNone/>
            </a:pPr>
            <a:r>
              <a:rPr lang="fr-FR" sz="3000" dirty="0"/>
              <a:t>	-encadrement et coordination</a:t>
            </a:r>
          </a:p>
          <a:p>
            <a:pPr marL="0" indent="0">
              <a:lnSpc>
                <a:spcPct val="120000"/>
              </a:lnSpc>
              <a:spcBef>
                <a:spcPts val="0"/>
              </a:spcBef>
              <a:buNone/>
            </a:pPr>
            <a:r>
              <a:rPr lang="fr-FR" sz="3000" dirty="0"/>
              <a:t>	-technicité expertise et expérience </a:t>
            </a:r>
          </a:p>
          <a:p>
            <a:pPr marL="0" indent="0">
              <a:buNone/>
            </a:pPr>
            <a:r>
              <a:rPr lang="fr-FR" sz="3000" dirty="0"/>
              <a:t>	-sujétions particulières</a:t>
            </a:r>
          </a:p>
          <a:p>
            <a:r>
              <a:rPr lang="fr-FR" sz="3000" dirty="0">
                <a:solidFill>
                  <a:srgbClr val="0070C0"/>
                </a:solidFill>
              </a:rPr>
              <a:t>Elle peut aussi prévoir le  versement du CIA</a:t>
            </a:r>
            <a:r>
              <a:rPr lang="fr-FR" sz="3000" dirty="0"/>
              <a:t>, compte tenu :</a:t>
            </a:r>
          </a:p>
          <a:p>
            <a:pPr marL="0" indent="0">
              <a:buNone/>
            </a:pPr>
            <a:r>
              <a:rPr lang="fr-FR" sz="3000" dirty="0"/>
              <a:t>	-de l’engagement professionnel et la manière de servir</a:t>
            </a:r>
          </a:p>
          <a:p>
            <a:pPr marL="914400" lvl="2" indent="0">
              <a:buNone/>
            </a:pPr>
            <a:r>
              <a:rPr lang="fr-FR" sz="3000" dirty="0"/>
              <a:t>- dans une proportion moindre par rapport au montant global du RIFSEEP</a:t>
            </a:r>
          </a:p>
          <a:p>
            <a:pPr>
              <a:buFontTx/>
              <a:buChar char="-"/>
            </a:pPr>
            <a:endParaRPr lang="fr-FR" sz="3400" dirty="0"/>
          </a:p>
          <a:p>
            <a:pPr>
              <a:buFontTx/>
              <a:buChar char="-"/>
            </a:pPr>
            <a:endParaRPr lang="fr-FR" sz="2400" dirty="0"/>
          </a:p>
          <a:p>
            <a:pPr marL="0" indent="0">
              <a:buNone/>
            </a:pPr>
            <a:endParaRPr lang="fr-FR" dirty="0"/>
          </a:p>
          <a:p>
            <a:pPr marL="0" indent="0">
              <a:buNone/>
            </a:pPr>
            <a:endParaRPr lang="fr-FR" dirty="0"/>
          </a:p>
          <a:p>
            <a:pPr>
              <a:buFontTx/>
              <a:buChar char="-"/>
            </a:pPr>
            <a:endParaRPr lang="fr-FR" dirty="0"/>
          </a:p>
          <a:p>
            <a:pPr>
              <a:buFontTx/>
              <a:buChar char="-"/>
            </a:pPr>
            <a:endParaRPr lang="fr-FR" dirty="0"/>
          </a:p>
          <a:p>
            <a:pPr>
              <a:buFontTx/>
              <a:buChar char="-"/>
            </a:pPr>
            <a:endParaRPr lang="fr-FR" dirty="0"/>
          </a:p>
          <a:p>
            <a:endParaRPr lang="fr-FR" dirty="0"/>
          </a:p>
          <a:p>
            <a:pPr marL="0" indent="0">
              <a:lnSpc>
                <a:spcPct val="120000"/>
              </a:lnSpc>
              <a:spcBef>
                <a:spcPts val="0"/>
              </a:spcBef>
              <a:buNone/>
            </a:pPr>
            <a:endParaRPr lang="fr-FR" dirty="0"/>
          </a:p>
          <a:p>
            <a:pPr marL="0" indent="0">
              <a:lnSpc>
                <a:spcPct val="120000"/>
              </a:lnSpc>
              <a:spcBef>
                <a:spcPts val="0"/>
              </a:spcBef>
              <a:buNone/>
            </a:pPr>
            <a:endParaRPr lang="fr-FR" dirty="0"/>
          </a:p>
        </p:txBody>
      </p:sp>
      <p:sp>
        <p:nvSpPr>
          <p:cNvPr id="11" name="Espace réservé du contenu 2"/>
          <p:cNvSpPr txBox="1">
            <a:spLocks/>
          </p:cNvSpPr>
          <p:nvPr/>
        </p:nvSpPr>
        <p:spPr>
          <a:xfrm>
            <a:off x="6376734" y="4451685"/>
            <a:ext cx="5558591" cy="14437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41</a:t>
            </a:fld>
            <a:endParaRPr lang="fr-FR" dirty="0"/>
          </a:p>
        </p:txBody>
      </p:sp>
    </p:spTree>
    <p:extLst>
      <p:ext uri="{BB962C8B-B14F-4D97-AF65-F5344CB8AC3E}">
        <p14:creationId xmlns:p14="http://schemas.microsoft.com/office/powerpoint/2010/main" xmlns="" val="34003667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81891" y="365125"/>
            <a:ext cx="11338559" cy="1325563"/>
          </a:xfrm>
        </p:spPr>
        <p:txBody>
          <a:bodyPr>
            <a:noAutofit/>
          </a:bodyPr>
          <a:lstStyle/>
          <a:p>
            <a:r>
              <a:rPr lang="fr-FR" sz="3200" b="1" dirty="0">
                <a:solidFill>
                  <a:srgbClr val="00B0F0"/>
                </a:solidFill>
              </a:rPr>
              <a:t>RIFSEEP …L’entrée en vigueur au sein des collectivités territoriales </a:t>
            </a:r>
            <a:r>
              <a:rPr lang="fr-FR" sz="3600" b="1" dirty="0"/>
              <a:t/>
            </a:r>
            <a:br>
              <a:rPr lang="fr-FR" sz="3600" b="1" dirty="0"/>
            </a:br>
            <a:r>
              <a:rPr lang="fr-FR" sz="2000" b="1" dirty="0"/>
              <a:t/>
            </a:r>
            <a:br>
              <a:rPr lang="fr-FR" sz="2000" b="1" dirty="0"/>
            </a:br>
            <a:r>
              <a:rPr lang="fr-FR" sz="2800" b="1" dirty="0"/>
              <a:t>2) la délibération </a:t>
            </a:r>
            <a:r>
              <a:rPr lang="fr-FR" sz="2800" dirty="0"/>
              <a:t>institue les modalités de mise en œuvre du RIFSEEP au sein de la collectivité et détermine les deux parts :</a:t>
            </a:r>
            <a:r>
              <a:rPr lang="fr-FR" sz="2400" dirty="0"/>
              <a:t/>
            </a:r>
            <a:br>
              <a:rPr lang="fr-FR" sz="2400" dirty="0"/>
            </a:br>
            <a:endParaRPr lang="fr-FR" sz="2000" dirty="0"/>
          </a:p>
        </p:txBody>
      </p:sp>
      <p:sp>
        <p:nvSpPr>
          <p:cNvPr id="3" name="Espace réservé du contenu 2"/>
          <p:cNvSpPr>
            <a:spLocks noGrp="1"/>
          </p:cNvSpPr>
          <p:nvPr>
            <p:ph idx="1"/>
          </p:nvPr>
        </p:nvSpPr>
        <p:spPr>
          <a:xfrm>
            <a:off x="838200" y="1825625"/>
            <a:ext cx="10515600" cy="3899313"/>
          </a:xfrm>
        </p:spPr>
        <p:txBody>
          <a:bodyPr>
            <a:normAutofit fontScale="85000" lnSpcReduction="20000"/>
          </a:bodyPr>
          <a:lstStyle/>
          <a:p>
            <a:pPr>
              <a:buFontTx/>
              <a:buChar char="-"/>
            </a:pPr>
            <a:r>
              <a:rPr lang="fr-FR" dirty="0">
                <a:solidFill>
                  <a:srgbClr val="0070C0"/>
                </a:solidFill>
              </a:rPr>
              <a:t>Elle fixe les montants maximaux </a:t>
            </a:r>
            <a:r>
              <a:rPr lang="fr-FR" dirty="0"/>
              <a:t>applicables à chacune des parts, sans dépasser le plafond global applicable aux corps de référence de l’État,</a:t>
            </a:r>
          </a:p>
          <a:p>
            <a:pPr>
              <a:buFontTx/>
              <a:buChar char="-"/>
            </a:pPr>
            <a:r>
              <a:rPr lang="fr-FR" dirty="0">
                <a:solidFill>
                  <a:srgbClr val="0070C0"/>
                </a:solidFill>
              </a:rPr>
              <a:t>Elle fixe les critères de variation </a:t>
            </a:r>
            <a:r>
              <a:rPr lang="fr-FR" dirty="0"/>
              <a:t>de ces montants (éventuellement absentéisme, sujétions, et la périodicité des versements. </a:t>
            </a:r>
          </a:p>
          <a:p>
            <a:pPr>
              <a:buFontTx/>
              <a:buChar char="-"/>
            </a:pPr>
            <a:r>
              <a:rPr lang="fr-FR" dirty="0">
                <a:solidFill>
                  <a:srgbClr val="0070C0"/>
                </a:solidFill>
              </a:rPr>
              <a:t>Elle peut</a:t>
            </a:r>
            <a:r>
              <a:rPr lang="fr-FR" sz="2000" dirty="0">
                <a:solidFill>
                  <a:srgbClr val="0070C0"/>
                </a:solidFill>
              </a:rPr>
              <a:t> </a:t>
            </a:r>
            <a:r>
              <a:rPr lang="fr-FR" dirty="0">
                <a:solidFill>
                  <a:srgbClr val="0070C0"/>
                </a:solidFill>
              </a:rPr>
              <a:t>prévoir l’extension du RIFSEEP aux agents contractuels </a:t>
            </a:r>
          </a:p>
          <a:p>
            <a:pPr marL="0" indent="0">
              <a:buNone/>
            </a:pPr>
            <a:r>
              <a:rPr lang="fr-FR" dirty="0">
                <a:solidFill>
                  <a:srgbClr val="0070C0"/>
                </a:solidFill>
              </a:rPr>
              <a:t>- Elle fixe les règles de maintien ou de suspension du RIFSEEP en cas de maladie </a:t>
            </a:r>
            <a:r>
              <a:rPr lang="fr-FR" dirty="0"/>
              <a:t>dans la limite de celles prévues par le décret n° 2010-997 du 26 août 2010 pour les agents de la fonction publique de l’État.</a:t>
            </a:r>
          </a:p>
          <a:p>
            <a:pPr marL="0" indent="0">
              <a:buNone/>
            </a:pPr>
            <a:r>
              <a:rPr lang="fr-FR" dirty="0">
                <a:solidFill>
                  <a:srgbClr val="0070C0"/>
                </a:solidFill>
              </a:rPr>
              <a:t>- Elle est transmise au Préfet </a:t>
            </a:r>
            <a:r>
              <a:rPr lang="fr-FR" dirty="0"/>
              <a:t>et prend effet dès sa publication</a:t>
            </a:r>
          </a:p>
          <a:p>
            <a:endParaRPr lang="fr-FR" dirty="0"/>
          </a:p>
          <a:p>
            <a:pPr algn="ctr">
              <a:buNone/>
            </a:pPr>
            <a:r>
              <a:rPr lang="fr-FR" sz="3800" b="1" dirty="0"/>
              <a:t>Modèle de délibération téléchargeable sur le site cdg66.fr </a:t>
            </a:r>
          </a:p>
          <a:p>
            <a:endParaRPr lang="fr-FR" dirty="0"/>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42</a:t>
            </a:fld>
            <a:endParaRPr lang="fr-FR" dirty="0"/>
          </a:p>
        </p:txBody>
      </p:sp>
    </p:spTree>
    <p:extLst>
      <p:ext uri="{BB962C8B-B14F-4D97-AF65-F5344CB8AC3E}">
        <p14:creationId xmlns:p14="http://schemas.microsoft.com/office/powerpoint/2010/main" xmlns="" val="39285663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b="1" dirty="0">
                <a:solidFill>
                  <a:srgbClr val="00B0F0"/>
                </a:solidFill>
              </a:rPr>
              <a:t>RIFSEEP … l’arrêté </a:t>
            </a:r>
          </a:p>
        </p:txBody>
      </p:sp>
      <p:sp>
        <p:nvSpPr>
          <p:cNvPr id="7" name="Espace réservé du contenu 2"/>
          <p:cNvSpPr>
            <a:spLocks noGrp="1"/>
          </p:cNvSpPr>
          <p:nvPr>
            <p:ph idx="1"/>
          </p:nvPr>
        </p:nvSpPr>
        <p:spPr/>
        <p:txBody>
          <a:bodyPr>
            <a:normAutofit/>
          </a:bodyPr>
          <a:lstStyle/>
          <a:p>
            <a:pPr marL="0" indent="0">
              <a:buNone/>
            </a:pPr>
            <a:r>
              <a:rPr lang="fr-FR" dirty="0"/>
              <a:t>3) </a:t>
            </a:r>
            <a:r>
              <a:rPr lang="fr-FR" b="1" dirty="0"/>
              <a:t>L’arrêté </a:t>
            </a:r>
            <a:r>
              <a:rPr lang="fr-FR" dirty="0"/>
              <a:t>pris par l’autorité  territoriale attribue individuellement  le rifseep compte tenu des montants et critères fixés par la délibération.</a:t>
            </a:r>
          </a:p>
          <a:p>
            <a:pPr marL="0" indent="0">
              <a:buNone/>
            </a:pPr>
            <a:endParaRPr lang="fr-FR" dirty="0"/>
          </a:p>
          <a:p>
            <a:pPr marL="0" indent="0" algn="ctr">
              <a:buNone/>
            </a:pPr>
            <a:r>
              <a:rPr lang="fr-FR" b="1" dirty="0"/>
              <a:t>Modèle disponible et téléchargeable sur le site cdg66.fr </a:t>
            </a:r>
          </a:p>
        </p:txBody>
      </p:sp>
      <p:sp>
        <p:nvSpPr>
          <p:cNvPr id="6" name="Espace réservé du numéro de diapositive 5"/>
          <p:cNvSpPr>
            <a:spLocks noGrp="1"/>
          </p:cNvSpPr>
          <p:nvPr>
            <p:ph type="sldNum" sz="quarter" idx="12"/>
          </p:nvPr>
        </p:nvSpPr>
        <p:spPr/>
        <p:txBody>
          <a:bodyPr/>
          <a:lstStyle/>
          <a:p>
            <a:fld id="{23783F0C-0289-4A01-80F7-E0571E2FA1F3}" type="slidenum">
              <a:rPr lang="fr-FR" smtClean="0"/>
              <a:pPr/>
              <a:t>43</a:t>
            </a:fld>
            <a:endParaRPr lang="fr-FR" dirty="0"/>
          </a:p>
        </p:txBody>
      </p:sp>
    </p:spTree>
    <p:extLst>
      <p:ext uri="{BB962C8B-B14F-4D97-AF65-F5344CB8AC3E}">
        <p14:creationId xmlns:p14="http://schemas.microsoft.com/office/powerpoint/2010/main" xmlns="" val="32121942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82245"/>
            <a:ext cx="10515600" cy="823595"/>
          </a:xfrm>
        </p:spPr>
        <p:txBody>
          <a:bodyPr/>
          <a:lstStyle/>
          <a:p>
            <a:r>
              <a:rPr lang="fr-FR" b="1" dirty="0">
                <a:solidFill>
                  <a:srgbClr val="00B0F0"/>
                </a:solidFill>
              </a:rPr>
              <a:t>RIFSEEP … </a:t>
            </a:r>
            <a:r>
              <a:rPr lang="fr-FR" sz="3600" b="1" dirty="0">
                <a:solidFill>
                  <a:srgbClr val="00B0F0"/>
                </a:solidFill>
              </a:rPr>
              <a:t>les principales étapes de sa mise en place</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191385" y="1005840"/>
            <a:ext cx="11717079" cy="5565081"/>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44</a:t>
            </a:fld>
            <a:endParaRPr lang="fr-FR" dirty="0"/>
          </a:p>
        </p:txBody>
      </p:sp>
    </p:spTree>
    <p:extLst>
      <p:ext uri="{BB962C8B-B14F-4D97-AF65-F5344CB8AC3E}">
        <p14:creationId xmlns:p14="http://schemas.microsoft.com/office/powerpoint/2010/main" xmlns="" val="19105667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
            <a:ext cx="10515600" cy="950976"/>
          </a:xfrm>
        </p:spPr>
        <p:txBody>
          <a:bodyPr/>
          <a:lstStyle/>
          <a:p>
            <a:r>
              <a:rPr lang="fr-FR" b="1" dirty="0">
                <a:solidFill>
                  <a:srgbClr val="00B0F0"/>
                </a:solidFill>
              </a:rPr>
              <a:t>RIFSEEP </a:t>
            </a:r>
            <a:r>
              <a:rPr lang="fr-FR" sz="2800" b="1" dirty="0">
                <a:solidFill>
                  <a:srgbClr val="00B0F0"/>
                </a:solidFill>
              </a:rPr>
              <a:t>… la délibération pas à pas…</a:t>
            </a:r>
            <a:endParaRPr lang="fr-FR" dirty="0"/>
          </a:p>
        </p:txBody>
      </p:sp>
      <p:sp>
        <p:nvSpPr>
          <p:cNvPr id="3" name="Espace réservé du contenu 2"/>
          <p:cNvSpPr>
            <a:spLocks noGrp="1"/>
          </p:cNvSpPr>
          <p:nvPr>
            <p:ph idx="1"/>
          </p:nvPr>
        </p:nvSpPr>
        <p:spPr>
          <a:xfrm>
            <a:off x="838200" y="950977"/>
            <a:ext cx="10515600" cy="5225986"/>
          </a:xfrm>
        </p:spPr>
        <p:txBody>
          <a:bodyPr>
            <a:normAutofit fontScale="92500" lnSpcReduction="20000"/>
          </a:bodyPr>
          <a:lstStyle/>
          <a:p>
            <a:r>
              <a:rPr lang="fr-FR" b="1" dirty="0">
                <a:solidFill>
                  <a:srgbClr val="FF0000"/>
                </a:solidFill>
              </a:rPr>
              <a:t>Les mentions en rouge constituent des commentaires ou des éléments non obligatoires pour lesquels la collectivité devra faire un choix.</a:t>
            </a:r>
            <a:endParaRPr lang="fr-FR" dirty="0">
              <a:solidFill>
                <a:srgbClr val="FF0000"/>
              </a:solidFill>
            </a:endParaRPr>
          </a:p>
          <a:p>
            <a:r>
              <a:rPr lang="fr-FR" b="1" dirty="0">
                <a:solidFill>
                  <a:srgbClr val="00B050"/>
                </a:solidFill>
              </a:rPr>
              <a:t>Les mentions en vert sont données à titre d’exemple.</a:t>
            </a:r>
            <a:endParaRPr lang="fr-FR" dirty="0">
              <a:solidFill>
                <a:srgbClr val="00B050"/>
              </a:solidFill>
            </a:endParaRPr>
          </a:p>
          <a:p>
            <a:r>
              <a:rPr lang="fr-FR" b="1" dirty="0">
                <a:solidFill>
                  <a:srgbClr val="0070C0"/>
                </a:solidFill>
              </a:rPr>
              <a:t>En bleu les prérequis nécessaires à la mise en œuvre du RIFSEEP</a:t>
            </a:r>
            <a:endParaRPr lang="fr-FR" dirty="0">
              <a:solidFill>
                <a:srgbClr val="0070C0"/>
              </a:solidFill>
            </a:endParaRPr>
          </a:p>
          <a:p>
            <a:pPr marL="0" indent="0" algn="ctr">
              <a:buNone/>
            </a:pPr>
            <a:endParaRPr lang="fr-FR" b="1" u="sng" dirty="0"/>
          </a:p>
          <a:p>
            <a:pPr marL="0" indent="0" algn="ctr">
              <a:buNone/>
            </a:pPr>
            <a:r>
              <a:rPr lang="fr-FR" b="1" u="sng" dirty="0"/>
              <a:t>Modèle de délibération pour la filière administrative</a:t>
            </a:r>
          </a:p>
          <a:p>
            <a:pPr marL="0" indent="0" algn="ctr">
              <a:buNone/>
            </a:pPr>
            <a:r>
              <a:rPr lang="fr-FR" b="1" dirty="0"/>
              <a:t>fixant la mise en conformité réglementaire du régime indemnitaire de la commune (ou établissement public) de </a:t>
            </a:r>
            <a:r>
              <a:rPr lang="fr-FR" b="1" dirty="0">
                <a:solidFill>
                  <a:srgbClr val="FF0000"/>
                </a:solidFill>
              </a:rPr>
              <a:t>………………….</a:t>
            </a:r>
            <a:endParaRPr lang="fr-FR" dirty="0">
              <a:solidFill>
                <a:srgbClr val="FF0000"/>
              </a:solidFill>
            </a:endParaRPr>
          </a:p>
          <a:p>
            <a:pPr marL="0" indent="0" algn="ctr">
              <a:buNone/>
            </a:pPr>
            <a:r>
              <a:rPr lang="fr-FR" b="1" dirty="0"/>
              <a:t>tenant compte des Fonctions Sujétions Expertise Engagement Professionnel (RIFSEEP)</a:t>
            </a:r>
            <a:endParaRPr lang="fr-FR" dirty="0"/>
          </a:p>
          <a:p>
            <a:pPr marL="0" indent="0" algn="ctr">
              <a:buNone/>
            </a:pPr>
            <a:r>
              <a:rPr lang="fr-FR" b="1" dirty="0"/>
              <a:t>par l’instauration de l’indemnité de fonctions, de sujétions et d’expertise (I.F.S.E) </a:t>
            </a:r>
            <a:endParaRPr lang="fr-FR" dirty="0"/>
          </a:p>
          <a:p>
            <a:pPr marL="0" indent="0" algn="ctr">
              <a:buNone/>
            </a:pPr>
            <a:r>
              <a:rPr lang="fr-FR" b="1" dirty="0">
                <a:solidFill>
                  <a:srgbClr val="FF0000"/>
                </a:solidFill>
              </a:rPr>
              <a:t>et du complément indemnitaire annuel (C.I.A)</a:t>
            </a:r>
            <a:endParaRPr lang="fr-FR" dirty="0">
              <a:solidFill>
                <a:srgbClr val="FF0000"/>
              </a:solidFill>
            </a:endParaRPr>
          </a:p>
          <a:p>
            <a:pPr marL="0" indent="0">
              <a:buNone/>
            </a:pPr>
            <a:endParaRPr lang="fr-FR" dirty="0"/>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23783F0C-0289-4A01-80F7-E0571E2FA1F3}" type="slidenum">
              <a:rPr lang="fr-FR" smtClean="0"/>
              <a:pPr/>
              <a:t>45</a:t>
            </a:fld>
            <a:endParaRPr lang="fr-FR" dirty="0"/>
          </a:p>
        </p:txBody>
      </p:sp>
    </p:spTree>
    <p:extLst>
      <p:ext uri="{BB962C8B-B14F-4D97-AF65-F5344CB8AC3E}">
        <p14:creationId xmlns:p14="http://schemas.microsoft.com/office/powerpoint/2010/main" xmlns="" val="4041878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66503"/>
            <a:ext cx="10515600" cy="1325563"/>
          </a:xfrm>
        </p:spPr>
        <p:txBody>
          <a:bodyPr/>
          <a:lstStyle/>
          <a:p>
            <a:r>
              <a:rPr lang="fr-FR" b="1" dirty="0">
                <a:solidFill>
                  <a:srgbClr val="00B0F0"/>
                </a:solidFill>
              </a:rPr>
              <a:t>RIFSEEP </a:t>
            </a:r>
            <a:r>
              <a:rPr lang="fr-FR" sz="3600" b="1" dirty="0">
                <a:solidFill>
                  <a:srgbClr val="00B0F0"/>
                </a:solidFill>
              </a:rPr>
              <a:t>… la délibération pas à pas…</a:t>
            </a:r>
            <a:endParaRPr lang="fr-FR" dirty="0"/>
          </a:p>
        </p:txBody>
      </p:sp>
      <p:pic>
        <p:nvPicPr>
          <p:cNvPr id="5" name="Espace réservé du contenu 4"/>
          <p:cNvPicPr>
            <a:picLocks noGrp="1" noChangeAspect="1"/>
          </p:cNvPicPr>
          <p:nvPr>
            <p:ph idx="1"/>
          </p:nvPr>
        </p:nvPicPr>
        <p:blipFill>
          <a:blip r:embed="rId3" cstate="print"/>
          <a:stretch>
            <a:fillRect/>
          </a:stretch>
        </p:blipFill>
        <p:spPr>
          <a:xfrm>
            <a:off x="450111" y="805213"/>
            <a:ext cx="11291777" cy="5899420"/>
          </a:xfrm>
          <a:prstGeom prst="rect">
            <a:avLst/>
          </a:prstGeom>
        </p:spPr>
      </p:pic>
      <p:sp>
        <p:nvSpPr>
          <p:cNvPr id="6" name="Espace réservé du numéro de diapositive 5"/>
          <p:cNvSpPr>
            <a:spLocks noGrp="1"/>
          </p:cNvSpPr>
          <p:nvPr>
            <p:ph type="sldNum" sz="quarter" idx="12"/>
          </p:nvPr>
        </p:nvSpPr>
        <p:spPr/>
        <p:txBody>
          <a:bodyPr/>
          <a:lstStyle/>
          <a:p>
            <a:fld id="{23783F0C-0289-4A01-80F7-E0571E2FA1F3}" type="slidenum">
              <a:rPr lang="fr-FR" smtClean="0"/>
              <a:pPr/>
              <a:t>46</a:t>
            </a:fld>
            <a:endParaRPr lang="fr-FR" dirty="0"/>
          </a:p>
        </p:txBody>
      </p:sp>
    </p:spTree>
    <p:extLst>
      <p:ext uri="{BB962C8B-B14F-4D97-AF65-F5344CB8AC3E}">
        <p14:creationId xmlns:p14="http://schemas.microsoft.com/office/powerpoint/2010/main" xmlns="" val="2736694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51564"/>
            <a:ext cx="10515600" cy="1325563"/>
          </a:xfrm>
        </p:spPr>
        <p:txBody>
          <a:bodyPr/>
          <a:lstStyle/>
          <a:p>
            <a:r>
              <a:rPr lang="fr-FR" b="1" dirty="0">
                <a:solidFill>
                  <a:srgbClr val="00B0F0"/>
                </a:solidFill>
              </a:rPr>
              <a:t>RIFSEEP </a:t>
            </a:r>
            <a:r>
              <a:rPr lang="fr-FR" sz="2800" b="1" dirty="0">
                <a:solidFill>
                  <a:srgbClr val="00B0F0"/>
                </a:solidFill>
              </a:rPr>
              <a:t>… la délibération pas à pas…</a:t>
            </a:r>
            <a:endParaRPr lang="fr-FR" sz="2800" dirty="0"/>
          </a:p>
        </p:txBody>
      </p:sp>
      <p:pic>
        <p:nvPicPr>
          <p:cNvPr id="4" name="Espace réservé du contenu 3"/>
          <p:cNvPicPr>
            <a:picLocks noGrp="1" noChangeAspect="1"/>
          </p:cNvPicPr>
          <p:nvPr>
            <p:ph idx="1"/>
          </p:nvPr>
        </p:nvPicPr>
        <p:blipFill>
          <a:blip r:embed="rId3" cstate="print"/>
          <a:stretch>
            <a:fillRect/>
          </a:stretch>
        </p:blipFill>
        <p:spPr>
          <a:xfrm>
            <a:off x="276446" y="747537"/>
            <a:ext cx="11759609" cy="5908444"/>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47</a:t>
            </a:fld>
            <a:endParaRPr lang="fr-FR" dirty="0"/>
          </a:p>
        </p:txBody>
      </p:sp>
    </p:spTree>
    <p:extLst>
      <p:ext uri="{BB962C8B-B14F-4D97-AF65-F5344CB8AC3E}">
        <p14:creationId xmlns:p14="http://schemas.microsoft.com/office/powerpoint/2010/main" xmlns="" val="33069621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91805"/>
          </a:xfrm>
        </p:spPr>
        <p:txBody>
          <a:bodyPr>
            <a:normAutofit fontScale="90000"/>
          </a:bodyPr>
          <a:lstStyle/>
          <a:p>
            <a:r>
              <a:rPr lang="fr-FR" b="1" dirty="0">
                <a:solidFill>
                  <a:srgbClr val="00B0F0"/>
                </a:solidFill>
              </a:rPr>
              <a:t>RIFSEEP … la délibération pas à pas…</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191386" y="873472"/>
            <a:ext cx="12000614" cy="5782509"/>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48</a:t>
            </a:fld>
            <a:endParaRPr lang="fr-FR" dirty="0"/>
          </a:p>
        </p:txBody>
      </p:sp>
    </p:spTree>
    <p:extLst>
      <p:ext uri="{BB962C8B-B14F-4D97-AF65-F5344CB8AC3E}">
        <p14:creationId xmlns:p14="http://schemas.microsoft.com/office/powerpoint/2010/main" xmlns="" val="30775820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95005"/>
            <a:ext cx="10515600" cy="761926"/>
          </a:xfrm>
        </p:spPr>
        <p:txBody>
          <a:bodyPr/>
          <a:lstStyle/>
          <a:p>
            <a:r>
              <a:rPr lang="fr-FR" b="1" dirty="0">
                <a:solidFill>
                  <a:srgbClr val="00B0F0"/>
                </a:solidFill>
              </a:rPr>
              <a:t>RIFSEEP … la délibération pas à pas</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138963" y="956931"/>
            <a:ext cx="11556851" cy="5507664"/>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49</a:t>
            </a:fld>
            <a:endParaRPr lang="fr-FR" dirty="0"/>
          </a:p>
        </p:txBody>
      </p:sp>
    </p:spTree>
    <p:extLst>
      <p:ext uri="{BB962C8B-B14F-4D97-AF65-F5344CB8AC3E}">
        <p14:creationId xmlns:p14="http://schemas.microsoft.com/office/powerpoint/2010/main" xmlns="" val="32939262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20306"/>
            <a:ext cx="10515600" cy="698131"/>
          </a:xfrm>
        </p:spPr>
        <p:txBody>
          <a:bodyPr>
            <a:normAutofit fontScale="90000"/>
          </a:bodyPr>
          <a:lstStyle/>
          <a:p>
            <a:r>
              <a:rPr lang="fr-FR" b="1" dirty="0">
                <a:solidFill>
                  <a:srgbClr val="00B0F0"/>
                </a:solidFill>
              </a:rPr>
              <a:t>RIFSEEP … la délibération pas à pas</a:t>
            </a:r>
            <a:br>
              <a:rPr lang="fr-FR" b="1" dirty="0">
                <a:solidFill>
                  <a:srgbClr val="00B0F0"/>
                </a:solidFill>
              </a:rPr>
            </a:br>
            <a:r>
              <a:rPr lang="fr-FR" b="1" u="sng" dirty="0"/>
              <a:t>Mise en place de l’IFSE</a:t>
            </a:r>
            <a:r>
              <a:rPr lang="fr-FR" dirty="0"/>
              <a:t/>
            </a:r>
            <a:br>
              <a:rPr lang="fr-FR" dirty="0"/>
            </a:br>
            <a:r>
              <a:rPr lang="fr-FR" sz="2200" dirty="0">
                <a:solidFill>
                  <a:srgbClr val="FF0000"/>
                </a:solidFill>
              </a:rPr>
              <a:t>Les agents logés par nécessité absolue de service bénéficient de montants maximums spécifiques.</a:t>
            </a:r>
            <a:br>
              <a:rPr lang="fr-FR" sz="2200" dirty="0">
                <a:solidFill>
                  <a:srgbClr val="FF0000"/>
                </a:solidFill>
              </a:rPr>
            </a:br>
            <a:endParaRPr lang="fr-FR" dirty="0">
              <a:solidFill>
                <a:srgbClr val="FF0000"/>
              </a:solidFill>
            </a:endParaRPr>
          </a:p>
        </p:txBody>
      </p:sp>
      <p:pic>
        <p:nvPicPr>
          <p:cNvPr id="4" name="Espace réservé du contenu 3"/>
          <p:cNvPicPr>
            <a:picLocks noGrp="1" noChangeAspect="1"/>
          </p:cNvPicPr>
          <p:nvPr>
            <p:ph idx="1"/>
          </p:nvPr>
        </p:nvPicPr>
        <p:blipFill>
          <a:blip r:embed="rId3" cstate="print"/>
          <a:stretch>
            <a:fillRect/>
          </a:stretch>
        </p:blipFill>
        <p:spPr>
          <a:xfrm>
            <a:off x="446567" y="1616150"/>
            <a:ext cx="11249247" cy="5075888"/>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50</a:t>
            </a:fld>
            <a:endParaRPr lang="fr-FR" dirty="0"/>
          </a:p>
        </p:txBody>
      </p:sp>
    </p:spTree>
    <p:extLst>
      <p:ext uri="{BB962C8B-B14F-4D97-AF65-F5344CB8AC3E}">
        <p14:creationId xmlns:p14="http://schemas.microsoft.com/office/powerpoint/2010/main" xmlns="" val="42506349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51564"/>
            <a:ext cx="10515600" cy="1325563"/>
          </a:xfrm>
        </p:spPr>
        <p:txBody>
          <a:bodyPr/>
          <a:lstStyle/>
          <a:p>
            <a:r>
              <a:rPr lang="fr-FR" b="1" dirty="0">
                <a:solidFill>
                  <a:srgbClr val="00B0F0"/>
                </a:solidFill>
              </a:rPr>
              <a:t>RIFSEEP … la délibération pas à pas</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212652" y="846681"/>
            <a:ext cx="11759608" cy="5660445"/>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51</a:t>
            </a:fld>
            <a:endParaRPr lang="fr-FR" dirty="0"/>
          </a:p>
        </p:txBody>
      </p:sp>
    </p:spTree>
    <p:extLst>
      <p:ext uri="{BB962C8B-B14F-4D97-AF65-F5344CB8AC3E}">
        <p14:creationId xmlns:p14="http://schemas.microsoft.com/office/powerpoint/2010/main" xmlns="" val="16055961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72828"/>
            <a:ext cx="10515600" cy="1325563"/>
          </a:xfrm>
        </p:spPr>
        <p:txBody>
          <a:bodyPr/>
          <a:lstStyle/>
          <a:p>
            <a:r>
              <a:rPr lang="fr-FR" b="1" dirty="0">
                <a:solidFill>
                  <a:srgbClr val="00B0F0"/>
                </a:solidFill>
              </a:rPr>
              <a:t>RIFSEEP … la délibération pas à pas</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143398" y="1052734"/>
            <a:ext cx="11509885" cy="5495711"/>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52</a:t>
            </a:fld>
            <a:endParaRPr lang="fr-FR" dirty="0"/>
          </a:p>
        </p:txBody>
      </p:sp>
    </p:spTree>
    <p:extLst>
      <p:ext uri="{BB962C8B-B14F-4D97-AF65-F5344CB8AC3E}">
        <p14:creationId xmlns:p14="http://schemas.microsoft.com/office/powerpoint/2010/main" xmlns="" val="22575679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66503"/>
            <a:ext cx="10515600" cy="1325563"/>
          </a:xfrm>
        </p:spPr>
        <p:txBody>
          <a:bodyPr/>
          <a:lstStyle/>
          <a:p>
            <a:r>
              <a:rPr lang="fr-FR" b="1" dirty="0">
                <a:solidFill>
                  <a:srgbClr val="00B0F0"/>
                </a:solidFill>
              </a:rPr>
              <a:t>RIFSEEP … la délibération pas à pas</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648413" y="882614"/>
            <a:ext cx="10895174" cy="5643897"/>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53</a:t>
            </a:fld>
            <a:endParaRPr lang="fr-FR" dirty="0"/>
          </a:p>
        </p:txBody>
      </p:sp>
    </p:spTree>
    <p:extLst>
      <p:ext uri="{BB962C8B-B14F-4D97-AF65-F5344CB8AC3E}">
        <p14:creationId xmlns:p14="http://schemas.microsoft.com/office/powerpoint/2010/main" xmlns="" val="4695926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09034"/>
            <a:ext cx="10515600" cy="1325563"/>
          </a:xfrm>
        </p:spPr>
        <p:txBody>
          <a:bodyPr/>
          <a:lstStyle/>
          <a:p>
            <a:r>
              <a:rPr lang="fr-FR" b="1" dirty="0">
                <a:solidFill>
                  <a:srgbClr val="00B0F0"/>
                </a:solidFill>
              </a:rPr>
              <a:t>RIFSEEP … la délibération pas à pas</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191386" y="837870"/>
            <a:ext cx="11546958" cy="5690521"/>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54</a:t>
            </a:fld>
            <a:endParaRPr lang="fr-FR" dirty="0"/>
          </a:p>
        </p:txBody>
      </p:sp>
    </p:spTree>
    <p:extLst>
      <p:ext uri="{BB962C8B-B14F-4D97-AF65-F5344CB8AC3E}">
        <p14:creationId xmlns:p14="http://schemas.microsoft.com/office/powerpoint/2010/main" xmlns="" val="30856779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51563"/>
            <a:ext cx="10515600" cy="1325563"/>
          </a:xfrm>
        </p:spPr>
        <p:txBody>
          <a:bodyPr/>
          <a:lstStyle/>
          <a:p>
            <a:r>
              <a:rPr lang="fr-FR" b="1" dirty="0">
                <a:solidFill>
                  <a:srgbClr val="00B0F0"/>
                </a:solidFill>
              </a:rPr>
              <a:t>RIFSEEP … la délibération pas à pas</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340242" y="822445"/>
            <a:ext cx="11376837" cy="5599620"/>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55</a:t>
            </a:fld>
            <a:endParaRPr lang="fr-FR" dirty="0"/>
          </a:p>
        </p:txBody>
      </p:sp>
    </p:spTree>
    <p:extLst>
      <p:ext uri="{BB962C8B-B14F-4D97-AF65-F5344CB8AC3E}">
        <p14:creationId xmlns:p14="http://schemas.microsoft.com/office/powerpoint/2010/main" xmlns="" val="30473070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80064"/>
            <a:ext cx="10515600" cy="1325563"/>
          </a:xfrm>
        </p:spPr>
        <p:txBody>
          <a:bodyPr>
            <a:normAutofit fontScale="90000"/>
          </a:bodyPr>
          <a:lstStyle/>
          <a:p>
            <a:r>
              <a:rPr lang="fr-FR" b="1" dirty="0">
                <a:solidFill>
                  <a:srgbClr val="00B0F0"/>
                </a:solidFill>
              </a:rPr>
              <a:t>RIFSEEP … la délibération pas à pas</a:t>
            </a:r>
            <a:br>
              <a:rPr lang="fr-FR" b="1" dirty="0">
                <a:solidFill>
                  <a:srgbClr val="00B0F0"/>
                </a:solidFill>
              </a:rPr>
            </a:br>
            <a:r>
              <a:rPr lang="fr-FR" sz="4000" b="1" u="sng" dirty="0"/>
              <a:t>Mise en place du Complément indemnitaire annuel CIA</a:t>
            </a:r>
            <a:r>
              <a:rPr lang="fr-FR" dirty="0"/>
              <a:t/>
            </a:r>
            <a:br>
              <a:rPr lang="fr-FR" dirty="0"/>
            </a:br>
            <a:endParaRPr lang="fr-FR" dirty="0"/>
          </a:p>
        </p:txBody>
      </p:sp>
      <p:pic>
        <p:nvPicPr>
          <p:cNvPr id="7" name="Image 6"/>
          <p:cNvPicPr>
            <a:picLocks noChangeAspect="1"/>
          </p:cNvPicPr>
          <p:nvPr/>
        </p:nvPicPr>
        <p:blipFill>
          <a:blip r:embed="rId3" cstate="print"/>
          <a:stretch>
            <a:fillRect/>
          </a:stretch>
        </p:blipFill>
        <p:spPr>
          <a:xfrm>
            <a:off x="425302" y="1344686"/>
            <a:ext cx="11504313" cy="5162440"/>
          </a:xfrm>
          <a:prstGeom prst="rect">
            <a:avLst/>
          </a:prstGeom>
        </p:spPr>
      </p:pic>
      <p:sp>
        <p:nvSpPr>
          <p:cNvPr id="8" name="Espace réservé du numéro de diapositive 7"/>
          <p:cNvSpPr>
            <a:spLocks noGrp="1"/>
          </p:cNvSpPr>
          <p:nvPr>
            <p:ph type="sldNum" sz="quarter" idx="12"/>
          </p:nvPr>
        </p:nvSpPr>
        <p:spPr/>
        <p:txBody>
          <a:bodyPr/>
          <a:lstStyle/>
          <a:p>
            <a:fld id="{23783F0C-0289-4A01-80F7-E0571E2FA1F3}" type="slidenum">
              <a:rPr lang="fr-FR" smtClean="0"/>
              <a:pPr/>
              <a:t>56</a:t>
            </a:fld>
            <a:endParaRPr lang="fr-FR" dirty="0"/>
          </a:p>
        </p:txBody>
      </p:sp>
    </p:spTree>
    <p:extLst>
      <p:ext uri="{BB962C8B-B14F-4D97-AF65-F5344CB8AC3E}">
        <p14:creationId xmlns:p14="http://schemas.microsoft.com/office/powerpoint/2010/main" xmlns="" val="36493643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09033"/>
            <a:ext cx="10515600" cy="1325563"/>
          </a:xfrm>
        </p:spPr>
        <p:txBody>
          <a:bodyPr/>
          <a:lstStyle/>
          <a:p>
            <a:r>
              <a:rPr lang="fr-FR" b="1" dirty="0">
                <a:solidFill>
                  <a:srgbClr val="00B0F0"/>
                </a:solidFill>
              </a:rPr>
              <a:t>RIFSEEP … la délibération pas à pas</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382772" y="850605"/>
            <a:ext cx="11249247" cy="5784111"/>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57</a:t>
            </a:fld>
            <a:endParaRPr lang="fr-FR" dirty="0"/>
          </a:p>
        </p:txBody>
      </p:sp>
    </p:spTree>
    <p:extLst>
      <p:ext uri="{BB962C8B-B14F-4D97-AF65-F5344CB8AC3E}">
        <p14:creationId xmlns:p14="http://schemas.microsoft.com/office/powerpoint/2010/main" xmlns="" val="34158479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66503"/>
            <a:ext cx="10515600" cy="1325563"/>
          </a:xfrm>
        </p:spPr>
        <p:txBody>
          <a:bodyPr/>
          <a:lstStyle/>
          <a:p>
            <a:r>
              <a:rPr lang="fr-FR" b="1" dirty="0">
                <a:solidFill>
                  <a:srgbClr val="00B0F0"/>
                </a:solidFill>
              </a:rPr>
              <a:t>RIFSEEP … la délibération pas à pas</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233916" y="860935"/>
            <a:ext cx="11419368" cy="5476069"/>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58</a:t>
            </a:fld>
            <a:endParaRPr lang="fr-FR" dirty="0"/>
          </a:p>
        </p:txBody>
      </p:sp>
    </p:spTree>
    <p:extLst>
      <p:ext uri="{BB962C8B-B14F-4D97-AF65-F5344CB8AC3E}">
        <p14:creationId xmlns:p14="http://schemas.microsoft.com/office/powerpoint/2010/main" xmlns="" val="40670429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1325563"/>
          </a:xfrm>
        </p:spPr>
        <p:txBody>
          <a:bodyPr/>
          <a:lstStyle/>
          <a:p>
            <a:r>
              <a:rPr lang="fr-FR" b="1" dirty="0">
                <a:solidFill>
                  <a:srgbClr val="00B0F0"/>
                </a:solidFill>
              </a:rPr>
              <a:t>RIFSEEP … la délibération pas à pas</a:t>
            </a:r>
            <a:endParaRPr lang="fr-FR" dirty="0"/>
          </a:p>
        </p:txBody>
      </p:sp>
      <p:pic>
        <p:nvPicPr>
          <p:cNvPr id="4" name="Espace réservé du contenu 3"/>
          <p:cNvPicPr>
            <a:picLocks noGrp="1" noChangeAspect="1"/>
          </p:cNvPicPr>
          <p:nvPr>
            <p:ph idx="1"/>
          </p:nvPr>
        </p:nvPicPr>
        <p:blipFill>
          <a:blip r:embed="rId3" cstate="print"/>
          <a:stretch>
            <a:fillRect/>
          </a:stretch>
        </p:blipFill>
        <p:spPr>
          <a:xfrm>
            <a:off x="633413" y="1531088"/>
            <a:ext cx="11033414" cy="2551814"/>
          </a:xfrm>
          <a:prstGeom prst="rect">
            <a:avLst/>
          </a:prstGeom>
        </p:spPr>
      </p:pic>
      <p:sp>
        <p:nvSpPr>
          <p:cNvPr id="5" name="Espace réservé du numéro de diapositive 4"/>
          <p:cNvSpPr>
            <a:spLocks noGrp="1"/>
          </p:cNvSpPr>
          <p:nvPr>
            <p:ph type="sldNum" sz="quarter" idx="12"/>
          </p:nvPr>
        </p:nvSpPr>
        <p:spPr/>
        <p:txBody>
          <a:bodyPr/>
          <a:lstStyle/>
          <a:p>
            <a:fld id="{23783F0C-0289-4A01-80F7-E0571E2FA1F3}" type="slidenum">
              <a:rPr lang="fr-FR" smtClean="0"/>
              <a:pPr/>
              <a:t>59</a:t>
            </a:fld>
            <a:endParaRPr lang="fr-FR" dirty="0"/>
          </a:p>
        </p:txBody>
      </p:sp>
    </p:spTree>
    <p:extLst>
      <p:ext uri="{BB962C8B-B14F-4D97-AF65-F5344CB8AC3E}">
        <p14:creationId xmlns:p14="http://schemas.microsoft.com/office/powerpoint/2010/main" xmlns="" val="30851296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40242" y="325437"/>
            <a:ext cx="7570381" cy="6054097"/>
          </a:xfrm>
        </p:spPr>
        <p:txBody>
          <a:bodyPr>
            <a:normAutofit fontScale="92500" lnSpcReduction="20000"/>
          </a:bodyPr>
          <a:lstStyle/>
          <a:p>
            <a:pPr algn="just"/>
            <a:r>
              <a:rPr lang="fr-FR" dirty="0">
                <a:solidFill>
                  <a:schemeClr val="tx1"/>
                </a:solidFill>
              </a:rPr>
              <a:t>En conclusion, et dans la continuité de la mise en place de l’entretien professionnel, le RIFSEEP s’inscrit dans une démarche nécessitant de :</a:t>
            </a:r>
          </a:p>
          <a:p>
            <a:pPr lvl="0" algn="just"/>
            <a:r>
              <a:rPr lang="fr-FR" dirty="0">
                <a:solidFill>
                  <a:schemeClr val="tx1"/>
                </a:solidFill>
              </a:rPr>
              <a:t>définir un cadrage politique, </a:t>
            </a:r>
          </a:p>
          <a:p>
            <a:pPr lvl="0" algn="just"/>
            <a:r>
              <a:rPr lang="fr-FR" dirty="0">
                <a:solidFill>
                  <a:schemeClr val="tx1"/>
                </a:solidFill>
              </a:rPr>
              <a:t>clarifier les règles de gestion des ressources humaines, </a:t>
            </a:r>
          </a:p>
          <a:p>
            <a:pPr lvl="0" algn="just"/>
            <a:r>
              <a:rPr lang="fr-FR" dirty="0">
                <a:solidFill>
                  <a:schemeClr val="tx1"/>
                </a:solidFill>
              </a:rPr>
              <a:t>assurer l’efficience des services publics.</a:t>
            </a:r>
          </a:p>
          <a:p>
            <a:pPr algn="just"/>
            <a:endParaRPr lang="fr-FR" dirty="0">
              <a:solidFill>
                <a:schemeClr val="tx1"/>
              </a:solidFill>
            </a:endParaRPr>
          </a:p>
          <a:p>
            <a:pPr algn="just"/>
            <a:r>
              <a:rPr lang="fr-FR" dirty="0">
                <a:solidFill>
                  <a:schemeClr val="tx1"/>
                </a:solidFill>
              </a:rPr>
              <a:t>Pour atteindre ces objectifs, il convient de suivre des étapes de mise en place et de mener ce travail dans le cadre d’un dialogue social avec l’ensemble des partenaires.</a:t>
            </a:r>
          </a:p>
          <a:p>
            <a:pPr algn="just"/>
            <a:endParaRPr lang="fr-FR" dirty="0"/>
          </a:p>
          <a:p>
            <a:pPr algn="ctr"/>
            <a:r>
              <a:rPr lang="fr-FR" sz="5200" dirty="0">
                <a:solidFill>
                  <a:schemeClr val="tx1"/>
                </a:solidFill>
              </a:rPr>
              <a:t>Le Centre de Gestion 66, partenaire des collectivités vous remercie </a:t>
            </a:r>
          </a:p>
          <a:p>
            <a:pPr algn="ctr"/>
            <a:r>
              <a:rPr lang="fr-FR" sz="5200" dirty="0">
                <a:solidFill>
                  <a:schemeClr val="tx1"/>
                </a:solidFill>
              </a:rPr>
              <a:t>de votre écoute </a:t>
            </a:r>
          </a:p>
        </p:txBody>
      </p:sp>
      <p:pic>
        <p:nvPicPr>
          <p:cNvPr id="4098" name="Picture 2"/>
          <p:cNvPicPr>
            <a:picLocks noGrp="1" noChangeAspect="1" noChangeArrowheads="1"/>
          </p:cNvPicPr>
          <p:nvPr>
            <p:ph idx="4294967295"/>
          </p:nvPr>
        </p:nvPicPr>
        <p:blipFill>
          <a:blip r:embed="rId3" cstate="print"/>
          <a:srcRect/>
          <a:stretch>
            <a:fillRect/>
          </a:stretch>
        </p:blipFill>
        <p:spPr bwMode="auto">
          <a:xfrm>
            <a:off x="8314661" y="325437"/>
            <a:ext cx="3721469" cy="6130137"/>
          </a:xfrm>
          <a:prstGeom prst="rect">
            <a:avLst/>
          </a:prstGeom>
          <a:noFill/>
          <a:ln w="9525">
            <a:noFill/>
            <a:miter lim="800000"/>
            <a:headEnd/>
            <a:tailEnd/>
          </a:ln>
        </p:spPr>
      </p:pic>
      <p:pic>
        <p:nvPicPr>
          <p:cNvPr id="7" name="Image 6"/>
          <p:cNvPicPr>
            <a:picLocks noChangeAspect="1"/>
          </p:cNvPicPr>
          <p:nvPr/>
        </p:nvPicPr>
        <p:blipFill>
          <a:blip r:embed="rId4" cstate="print"/>
          <a:stretch>
            <a:fillRect/>
          </a:stretch>
        </p:blipFill>
        <p:spPr>
          <a:xfrm>
            <a:off x="6353910" y="4832398"/>
            <a:ext cx="1556713" cy="2025602"/>
          </a:xfrm>
          <a:prstGeom prst="rect">
            <a:avLst/>
          </a:prstGeom>
        </p:spPr>
      </p:pic>
      <p:sp>
        <p:nvSpPr>
          <p:cNvPr id="6" name="Espace réservé du numéro de diapositive 5"/>
          <p:cNvSpPr>
            <a:spLocks noGrp="1"/>
          </p:cNvSpPr>
          <p:nvPr>
            <p:ph type="sldNum" sz="quarter" idx="12"/>
          </p:nvPr>
        </p:nvSpPr>
        <p:spPr/>
        <p:txBody>
          <a:bodyPr/>
          <a:lstStyle/>
          <a:p>
            <a:fld id="{23783F0C-0289-4A01-80F7-E0571E2FA1F3}" type="slidenum">
              <a:rPr lang="fr-FR" smtClean="0"/>
              <a:pPr/>
              <a:t>60</a:t>
            </a:fld>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2649</TotalTime>
  <Words>4189</Words>
  <Application>Microsoft Office PowerPoint</Application>
  <PresentationFormat>Personnalisé</PresentationFormat>
  <Paragraphs>580</Paragraphs>
  <Slides>60</Slides>
  <Notes>60</Notes>
  <HiddenSlides>0</HiddenSlides>
  <MMClips>0</MMClips>
  <ScaleCrop>false</ScaleCrop>
  <HeadingPairs>
    <vt:vector size="4" baseType="variant">
      <vt:variant>
        <vt:lpstr>Thème</vt:lpstr>
      </vt:variant>
      <vt:variant>
        <vt:i4>1</vt:i4>
      </vt:variant>
      <vt:variant>
        <vt:lpstr>Titres des diapositives</vt:lpstr>
      </vt:variant>
      <vt:variant>
        <vt:i4>60</vt:i4>
      </vt:variant>
    </vt:vector>
  </HeadingPairs>
  <TitlesOfParts>
    <vt:vector size="61" baseType="lpstr">
      <vt:lpstr>Thème Office</vt:lpstr>
      <vt:lpstr>  Le RIFSEEP  </vt:lpstr>
      <vt:lpstr>Sommaire</vt:lpstr>
      <vt:lpstr>Diapositive 3</vt:lpstr>
      <vt:lpstr>Diapositive 4</vt:lpstr>
      <vt:lpstr>C’est quoi le RIFSEEP ?</vt:lpstr>
      <vt:lpstr>LES RÉFÉRENCES JURIDIQUES </vt:lpstr>
      <vt:lpstr>Les objectifs du RIFSEEP</vt:lpstr>
      <vt:lpstr>Les principes de base encadrant le régime indemnitaire</vt:lpstr>
      <vt:lpstr> Des différences fondamentales entre l’ancien et nouveau système   </vt:lpstr>
      <vt:lpstr> Comparatif ancien et nouveau système plafonds annuels des primes    </vt:lpstr>
      <vt:lpstr>    Qui va bénéficier du RIFSEEP ? </vt:lpstr>
      <vt:lpstr>Pourrais-je encore percevoir d’autres primes que le RIFSEEP ? … Les règles  de remplacement, de cumul : principe et exceptions </vt:lpstr>
      <vt:lpstr>RIFSEEP … Les règles de cumul : principe et exceptions </vt:lpstr>
      <vt:lpstr>RIFSEEP … Les règles de cumul : principe et exceptions </vt:lpstr>
      <vt:lpstr>Le calendrier de mise en œuvre par cadre d’emplois</vt:lpstr>
      <vt:lpstr> Le calendrier de mise en œuvre … les cadres d‘emplois éligibles …  Il est applicable au fur à mesure des arrêtés pris pour l’application du RIFSEEP aux corps des fonctionnaires de l’État servant de référence. .  </vt:lpstr>
      <vt:lpstr>composition et principes du RIFSEEP … Ce régime indemnitaire est composé de deux primes  </vt:lpstr>
      <vt:lpstr>IFSE…LA DÉTERMINATION DE CRITÈRES PROFESSIONNELS LIÉS AUX FONCTIONS  </vt:lpstr>
      <vt:lpstr> IFSE … Les différents groupes de fonction   </vt:lpstr>
      <vt:lpstr>IFSE  croisement entre les critères et groupes de fonctions – exemple de tableau</vt:lpstr>
      <vt:lpstr>2 méthodes pour déterminer la part fixe : la hiérarchisation par comparaison (méthode globale ) et la cotation de postes (méthode critérielle) </vt:lpstr>
      <vt:lpstr>Méthode globale  :  exemple autour d’un organigramme</vt:lpstr>
      <vt:lpstr>Méthode critérielle:  exemple de fiche de poste</vt:lpstr>
      <vt:lpstr>Méthode critérielle:  la détermination de la part fixe par cotation des postes</vt:lpstr>
      <vt:lpstr>Méthode critérielle:  la détermination de la part fixe par cotation des postes</vt:lpstr>
      <vt:lpstr>L’IFSE…l’expérience professionnelle est individuelle, liée l’agent, et non à une fonction   </vt:lpstr>
      <vt:lpstr>L’IFSE…l’expérience professionnelle – exemple de cotation</vt:lpstr>
      <vt:lpstr>IFSE…LE RÉEXAMEN DU MONTANT </vt:lpstr>
      <vt:lpstr>IFSE … maintien du  montant individuel lors de la mise en place de l’IFSE</vt:lpstr>
      <vt:lpstr>IFSE … maintien du  montant individuel lors de la mise en place de l’IFSE … exemple :</vt:lpstr>
      <vt:lpstr>SI JE CHANGE DE POSTE, LE MONTANT DE L’IFSE PEUT- IL BAISSER ?</vt:lpstr>
      <vt:lpstr>IFSE … Montants plafonds </vt:lpstr>
      <vt:lpstr>le CIA – complément indemnitaire annuel … L’appréciation de la manière de servir repose sur l’entretien professionnel </vt:lpstr>
      <vt:lpstr>le CIA – complément indemnitaire annuel … exemple </vt:lpstr>
      <vt:lpstr>Le CIA … un exemple de cotation  </vt:lpstr>
      <vt:lpstr> RIFSEEP …LES MONTANTS MAXIMA PAR GROUPES DE FONCTIONS</vt:lpstr>
      <vt:lpstr>RIFSEEP… les cas de suspension en cas d’absence (uniquement l'IFSE ou uniquement le CIA, ou les 2) </vt:lpstr>
      <vt:lpstr>Le RIFSEEP …  les voies de recours </vt:lpstr>
      <vt:lpstr>Le RIFSEEP …La mise en œuvre</vt:lpstr>
      <vt:lpstr>  Le RIFSEEP …La mise en œuvre  la collectivité saisit le Comité Technique pour avis, préalablement au vote de la délibération.  1) consultation préalable du comité technique  prochain CT en  juin 2017 </vt:lpstr>
      <vt:lpstr>RIFSEEP …L’entrée en vigueur au sein des collectivités territoriales   2) délibération institue les modalités de mise en œuvre du RIFSEEP au sein de la collectivité et détermine les deux parts :  -  </vt:lpstr>
      <vt:lpstr>RIFSEEP …L’entrée en vigueur au sein des collectivités territoriales   2) la délibération institue les modalités de mise en œuvre du RIFSEEP au sein de la collectivité et détermine les deux parts : </vt:lpstr>
      <vt:lpstr>RIFSEEP … l’arrêté </vt:lpstr>
      <vt:lpstr>RIFSEEP … les principales étapes de sa mise en place</vt:lpstr>
      <vt:lpstr>RIFSEEP … la délibération pas à pas…</vt:lpstr>
      <vt:lpstr>RIFSEEP … la délibération pas à pas…</vt:lpstr>
      <vt:lpstr>RIFSEEP … la délibération pas à pas…</vt:lpstr>
      <vt:lpstr>RIFSEEP … la délibération pas à pas…</vt:lpstr>
      <vt:lpstr>RIFSEEP … la délibération pas à pas</vt:lpstr>
      <vt:lpstr>RIFSEEP … la délibération pas à pas Mise en place de l’IFSE Les agents logés par nécessité absolue de service bénéficient de montants maximums spécifiques. </vt:lpstr>
      <vt:lpstr>RIFSEEP … la délibération pas à pas</vt:lpstr>
      <vt:lpstr>RIFSEEP … la délibération pas à pas</vt:lpstr>
      <vt:lpstr>RIFSEEP … la délibération pas à pas</vt:lpstr>
      <vt:lpstr>RIFSEEP … la délibération pas à pas</vt:lpstr>
      <vt:lpstr>RIFSEEP … la délibération pas à pas</vt:lpstr>
      <vt:lpstr>RIFSEEP … la délibération pas à pas Mise en place du Complément indemnitaire annuel CIA </vt:lpstr>
      <vt:lpstr>RIFSEEP … la délibération pas à pas</vt:lpstr>
      <vt:lpstr>RIFSEEP … la délibération pas à pas</vt:lpstr>
      <vt:lpstr>RIFSEEP … la délibération pas à pas</vt:lpstr>
      <vt:lpstr>Diapositive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s.bragulat</dc:creator>
  <cp:lastModifiedBy>s.bragulat adroguer</cp:lastModifiedBy>
  <cp:revision>457</cp:revision>
  <dcterms:created xsi:type="dcterms:W3CDTF">2017-04-01T07:04:46Z</dcterms:created>
  <dcterms:modified xsi:type="dcterms:W3CDTF">2017-04-26T13:04:12Z</dcterms:modified>
</cp:coreProperties>
</file>