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3"/>
  </p:notesMasterIdLst>
  <p:handoutMasterIdLst>
    <p:handoutMasterId r:id="rId24"/>
  </p:handoutMasterIdLst>
  <p:sldIdLst>
    <p:sldId id="256" r:id="rId2"/>
    <p:sldId id="409" r:id="rId3"/>
    <p:sldId id="410" r:id="rId4"/>
    <p:sldId id="414" r:id="rId5"/>
    <p:sldId id="413" r:id="rId6"/>
    <p:sldId id="415" r:id="rId7"/>
    <p:sldId id="416" r:id="rId8"/>
    <p:sldId id="418" r:id="rId9"/>
    <p:sldId id="419" r:id="rId10"/>
    <p:sldId id="420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261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399FF"/>
    <a:srgbClr val="BE0F2E"/>
    <a:srgbClr val="3F2270"/>
    <a:srgbClr val="1F92B7"/>
    <a:srgbClr val="E1A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86336" autoAdjust="0"/>
  </p:normalViewPr>
  <p:slideViewPr>
    <p:cSldViewPr>
      <p:cViewPr varScale="1">
        <p:scale>
          <a:sx n="108" d="100"/>
          <a:sy n="108" d="100"/>
        </p:scale>
        <p:origin x="13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6C1BA-5246-41EF-9F64-F749C1D0B4C2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2CF3D-1E94-4131-BA08-D269F62FE9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032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395" tIns="45698" rIns="91395" bIns="45698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395" tIns="45698" rIns="91395" bIns="45698" rtlCol="0"/>
          <a:lstStyle>
            <a:lvl1pPr algn="r">
              <a:defRPr sz="1200"/>
            </a:lvl1pPr>
          </a:lstStyle>
          <a:p>
            <a:pPr>
              <a:defRPr/>
            </a:pPr>
            <a:fld id="{F0761224-8A61-40F1-AB9E-29A484AC3AF4}" type="datetimeFigureOut">
              <a:rPr lang="fr-FR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5" tIns="45698" rIns="91395" bIns="45698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vert="horz" lIns="91395" tIns="45698" rIns="91395" bIns="45698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395" tIns="45698" rIns="91395" bIns="4569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395" tIns="45698" rIns="91395" bIns="45698" rtlCol="0" anchor="b"/>
          <a:lstStyle>
            <a:lvl1pPr algn="r">
              <a:defRPr sz="1200"/>
            </a:lvl1pPr>
          </a:lstStyle>
          <a:p>
            <a:pPr>
              <a:defRPr/>
            </a:pPr>
            <a:fld id="{E6C85015-8B31-4839-978D-6282C4D609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49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E4F710F-CBBF-46B1-B570-FCBC966F1BFA}" type="slidenum">
              <a:rPr lang="fr-FR" smtClean="0"/>
              <a:pPr eaLnBrk="1" hangingPunct="1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C85015-8B31-4839-978D-6282C4D609F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41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70000"/>
              </a:lnSpc>
              <a:buFont typeface="+mj-lt"/>
              <a:buNone/>
            </a:pPr>
            <a:r>
              <a:rPr lang="fr-FR" sz="1200" dirty="0">
                <a:solidFill>
                  <a:srgbClr val="3F2270"/>
                </a:solidFill>
              </a:rPr>
              <a:t>Décision du FIPHFP notifiée par courrier.</a:t>
            </a: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endParaRPr lang="fr-FR" sz="1000" dirty="0">
              <a:solidFill>
                <a:srgbClr val="3F2270"/>
              </a:solidFill>
            </a:endParaRPr>
          </a:p>
          <a:p>
            <a:pPr marL="0" indent="0" algn="just">
              <a:lnSpc>
                <a:spcPct val="170000"/>
              </a:lnSpc>
              <a:buFont typeface="+mj-lt"/>
              <a:buNone/>
            </a:pPr>
            <a:r>
              <a:rPr lang="fr-FR" sz="1200" dirty="0">
                <a:solidFill>
                  <a:srgbClr val="3F2270"/>
                </a:solidFill>
              </a:rPr>
              <a:t>Paiement dans un délai de 2 à 3 mois après l’instruction favorable du FIPHFP.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C85015-8B31-4839-978D-6282C4D609F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08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E4F710F-CBBF-46B1-B570-FCBC966F1BFA}" type="slidenum">
              <a:rPr lang="fr-FR" smtClean="0"/>
              <a:pPr eaLnBrk="1" hangingPunct="1"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7D03B1-8DF9-4048-8667-32902EF1195D}" type="datetime1">
              <a:rPr lang="fr-FR" smtClean="0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2D79DDD-57DB-41ED-98AB-48E2617651F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72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D6003-8433-4191-B5F1-4572176FEE5B}" type="datetime1">
              <a:rPr lang="fr-FR" smtClean="0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CC79D70-8CCF-4D82-9CEA-8ECCF162CF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073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D6003-8433-4191-B5F1-4572176FEE5B}" type="datetime1">
              <a:rPr lang="fr-FR" smtClean="0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CC79D70-8CCF-4D82-9CEA-8ECCF162CF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65998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D6003-8433-4191-B5F1-4572176FEE5B}" type="datetime1">
              <a:rPr lang="fr-FR" smtClean="0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CC79D70-8CCF-4D82-9CEA-8ECCF162CF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53059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D6003-8433-4191-B5F1-4572176FEE5B}" type="datetime1">
              <a:rPr lang="fr-FR" smtClean="0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CC79D70-8CCF-4D82-9CEA-8ECCF162CF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20903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D6003-8433-4191-B5F1-4572176FEE5B}" type="datetime1">
              <a:rPr lang="fr-FR" smtClean="0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CC79D70-8CCF-4D82-9CEA-8ECCF162CF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23131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20E77-D7A8-4BC7-9997-B2B451D6F172}" type="datetime1">
              <a:rPr lang="fr-FR" smtClean="0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88609-FFBA-4254-B2B5-44D6EE3C378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6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87830-B417-46BE-8DA1-8B168352D34D}" type="datetime1">
              <a:rPr lang="fr-FR" smtClean="0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7F703-FA5A-4CD2-9E2A-2699DBE26CC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D69ECA-CD63-46BC-89E2-E8E4A196B639}" type="datetime1">
              <a:rPr lang="fr-FR" smtClean="0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B730B-4DB7-4A85-8EC3-3311497A753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73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3C9E55-DDE5-43F7-A2EA-05F00CE12A42}" type="datetime1">
              <a:rPr lang="fr-FR" smtClean="0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684DE34-D25D-49F9-9517-C250B35D33E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74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D53CA-4584-48CA-9DB9-F9C9B4B46D54}" type="datetime1">
              <a:rPr lang="fr-FR" smtClean="0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100BDCF-85B2-4FAF-8C2A-8C2DA2D3C7A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17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185837-F54B-452A-A9E3-5681AD369B99}" type="datetime1">
              <a:rPr lang="fr-FR" smtClean="0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6DA19F24-117E-49C6-B939-67D2A84022F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3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DCA594-15D6-49CA-8490-51FB7477EAEF}" type="datetime1">
              <a:rPr lang="fr-FR" smtClean="0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4DDCB-18B8-47EA-90BE-93D775C1860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58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8A3C3-81D1-4107-84A7-46EE66A1E207}" type="datetime1">
              <a:rPr lang="fr-FR" smtClean="0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D2A43-529E-4D03-9CA3-1B60A4BB929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4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AB980-1873-426D-BC76-C6492253784B}" type="datetime1">
              <a:rPr lang="fr-FR" smtClean="0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1150B-2B23-4AD8-B488-22402762382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55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9D45-AE66-4D6C-AE94-FF4F4BE8B2BC}" type="datetime1">
              <a:rPr lang="fr-FR" smtClean="0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8EF9356-DBD2-49B0-9C22-7FD43F80C17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9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8D6003-8433-4191-B5F1-4572176FEE5B}" type="datetime1">
              <a:rPr lang="fr-FR" smtClean="0"/>
              <a:pPr>
                <a:defRPr/>
              </a:pPr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CC79D70-8CCF-4D82-9CEA-8ECCF162CF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10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1C27F-8956-43A7-9B8D-F87A1E87CBCB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12" name="Espace réservé de la date 8"/>
          <p:cNvSpPr txBox="1">
            <a:spLocks/>
          </p:cNvSpPr>
          <p:nvPr/>
        </p:nvSpPr>
        <p:spPr>
          <a:xfrm>
            <a:off x="2051720" y="2780928"/>
            <a:ext cx="6444097" cy="2592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800" b="1" dirty="0">
                <a:solidFill>
                  <a:schemeClr val="accent6">
                    <a:lumMod val="75000"/>
                  </a:schemeClr>
                </a:solidFill>
              </a:rPr>
              <a:t>Document d’information :</a:t>
            </a:r>
          </a:p>
          <a:p>
            <a:pPr algn="ctr" eaLnBrk="1" hangingPunct="1"/>
            <a:endParaRPr lang="fr-FR" altLang="fr-FR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/>
            <a:r>
              <a:rPr lang="fr-FR" altLang="fr-FR" sz="2800" b="1" i="1" dirty="0">
                <a:solidFill>
                  <a:schemeClr val="accent6">
                    <a:lumMod val="75000"/>
                  </a:schemeClr>
                </a:solidFill>
              </a:rPr>
              <a:t>Accompagnement à la saisie </a:t>
            </a:r>
          </a:p>
          <a:p>
            <a:pPr algn="ctr" eaLnBrk="1" hangingPunct="1"/>
            <a:r>
              <a:rPr lang="fr-FR" altLang="fr-FR" sz="2800" b="1" i="1" dirty="0">
                <a:solidFill>
                  <a:schemeClr val="accent6">
                    <a:lumMod val="75000"/>
                  </a:schemeClr>
                </a:solidFill>
              </a:rPr>
              <a:t>des aides proposées par le FIPHFP</a:t>
            </a:r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6AD89E1B-5440-4454-B29C-5EFEF0C98A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105786"/>
              </p:ext>
            </p:extLst>
          </p:nvPr>
        </p:nvGraphicFramePr>
        <p:xfrm>
          <a:off x="497200" y="315163"/>
          <a:ext cx="1097260" cy="140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3" imgW="2952381" imgH="3790476" progId="Paint.Picture">
                  <p:embed/>
                </p:oleObj>
              </mc:Choice>
              <mc:Fallback>
                <p:oleObj name="Image bitmap" r:id="rId3" imgW="2952381" imgH="379047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0" y="315163"/>
                        <a:ext cx="1097260" cy="1408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9">
            <a:extLst>
              <a:ext uri="{FF2B5EF4-FFF2-40B4-BE49-F238E27FC236}">
                <a16:creationId xmlns:a16="http://schemas.microsoft.com/office/drawing/2014/main" id="{382080BD-23EE-4135-B741-205C1A90D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449975"/>
            <a:ext cx="264715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b="1" cap="small" dirty="0">
                <a:solidFill>
                  <a:srgbClr val="3F2270"/>
                </a:solidFill>
                <a:latin typeface="+mn-lt"/>
              </a:rPr>
              <a:t>Centre de gestion</a:t>
            </a:r>
          </a:p>
          <a:p>
            <a:pPr algn="ctr" eaLnBrk="1" hangingPunct="1"/>
            <a:r>
              <a:rPr lang="fr-FR" altLang="fr-FR" sz="1600" b="1" cap="small" dirty="0">
                <a:solidFill>
                  <a:srgbClr val="3F2270"/>
                </a:solidFill>
                <a:latin typeface="+mn-lt"/>
              </a:rPr>
              <a:t>de la Fonction Publique Territoriale</a:t>
            </a:r>
          </a:p>
          <a:p>
            <a:pPr algn="ctr" eaLnBrk="1" hangingPunct="1"/>
            <a:r>
              <a:rPr lang="fr-FR" altLang="fr-FR" sz="1600" b="1" cap="small" dirty="0">
                <a:solidFill>
                  <a:srgbClr val="3F2270"/>
                </a:solidFill>
                <a:latin typeface="+mn-lt"/>
              </a:rPr>
              <a:t>des Pyrénées-Orientales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B4818B8-E3BB-434A-9261-174998514896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26716"/>
            <a:ext cx="1137791" cy="1163320"/>
          </a:xfrm>
          <a:prstGeom prst="rect">
            <a:avLst/>
          </a:prstGeom>
        </p:spPr>
      </p:pic>
      <p:sp>
        <p:nvSpPr>
          <p:cNvPr id="15" name="ZoneTexte 9">
            <a:extLst>
              <a:ext uri="{FF2B5EF4-FFF2-40B4-BE49-F238E27FC236}">
                <a16:creationId xmlns:a16="http://schemas.microsoft.com/office/drawing/2014/main" id="{C25FC8F2-DFA2-4FD4-A0D8-02B6EF18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486865"/>
            <a:ext cx="295949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b="1" cap="small" dirty="0">
                <a:solidFill>
                  <a:srgbClr val="3F2270"/>
                </a:solidFill>
                <a:latin typeface="+mn-lt"/>
              </a:rPr>
              <a:t>Fonds pour l’Insertion</a:t>
            </a:r>
          </a:p>
          <a:p>
            <a:pPr algn="ctr" eaLnBrk="1" hangingPunct="1"/>
            <a:r>
              <a:rPr lang="fr-FR" altLang="fr-FR" sz="1600" b="1" cap="small" dirty="0">
                <a:solidFill>
                  <a:srgbClr val="3F2270"/>
                </a:solidFill>
                <a:latin typeface="+mn-lt"/>
              </a:rPr>
              <a:t>des Personnes Handicapées</a:t>
            </a:r>
          </a:p>
          <a:p>
            <a:pPr algn="ctr" eaLnBrk="1" hangingPunct="1"/>
            <a:r>
              <a:rPr lang="fr-FR" altLang="fr-FR" b="1" cap="small" dirty="0">
                <a:solidFill>
                  <a:srgbClr val="3F2270"/>
                </a:solidFill>
                <a:latin typeface="+mn-lt"/>
              </a:rPr>
              <a:t>de la Fonction Publique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259632" y="188912"/>
            <a:ext cx="741369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Favoriser l'accès à l'emploi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95536" y="1226866"/>
            <a:ext cx="8353177" cy="486643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914524" y="2767401"/>
            <a:ext cx="3657600" cy="317944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Prothèses auditives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fr-FR" sz="19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Autres prothèses et orthèses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fr-FR" sz="19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Fauteuil roulant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fr-FR" sz="19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Chèques emploi service universel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fr-FR" sz="19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Aide au déménagement, ...</a:t>
            </a:r>
            <a:endParaRPr lang="fr-F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1800" dirty="0"/>
          </a:p>
        </p:txBody>
      </p:sp>
      <p:sp>
        <p:nvSpPr>
          <p:cNvPr id="15" name="Espace réservé du texte 5"/>
          <p:cNvSpPr txBox="1">
            <a:spLocks/>
          </p:cNvSpPr>
          <p:nvPr/>
        </p:nvSpPr>
        <p:spPr>
          <a:xfrm>
            <a:off x="5249667" y="1482144"/>
            <a:ext cx="3657600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Améliorer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les conditions de transport </a:t>
            </a:r>
          </a:p>
        </p:txBody>
      </p:sp>
      <p:sp>
        <p:nvSpPr>
          <p:cNvPr id="16" name="Espace réservé du texte 5"/>
          <p:cNvSpPr txBox="1">
            <a:spLocks/>
          </p:cNvSpPr>
          <p:nvPr/>
        </p:nvSpPr>
        <p:spPr>
          <a:xfrm>
            <a:off x="914524" y="1482144"/>
            <a:ext cx="3657600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Améliorer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les conditions de vie 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249667" y="2831033"/>
            <a:ext cx="3657600" cy="31074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adapté domicile/travail</a:t>
            </a:r>
          </a:p>
          <a:p>
            <a:pPr algn="ctr">
              <a:spcBef>
                <a:spcPts val="0"/>
              </a:spcBef>
            </a:pPr>
            <a:endParaRPr lang="fr-FR" sz="16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adapté dans le cadre des activités professionnelles</a:t>
            </a:r>
          </a:p>
          <a:p>
            <a:pPr algn="ctr">
              <a:spcBef>
                <a:spcPts val="0"/>
              </a:spcBef>
            </a:pPr>
            <a:endParaRPr lang="fr-FR" sz="16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Aménagement du véhicule personnel</a:t>
            </a:r>
          </a:p>
          <a:p>
            <a:pPr marL="365760" lvl="1" indent="0">
              <a:buFont typeface="Arial" charset="0"/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3106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40" y="188912"/>
            <a:ext cx="7341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Créer les conditions de succès de l'insertion </a:t>
            </a:r>
          </a:p>
          <a:p>
            <a:pPr algn="ctr"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et du maintien dans l'emploi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12474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26638" y="2420888"/>
            <a:ext cx="8353177" cy="486643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886928" y="2497444"/>
            <a:ext cx="3829088" cy="3888432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Indemnité d’apprentissage</a:t>
            </a:r>
          </a:p>
          <a:p>
            <a:r>
              <a:rPr lang="fr-FR" sz="21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Aide financière pour l’apprenti</a:t>
            </a:r>
          </a:p>
          <a:p>
            <a:r>
              <a:rPr lang="fr-FR" sz="21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 d’insertion (apprentissage)</a:t>
            </a:r>
          </a:p>
          <a:p>
            <a:r>
              <a:rPr lang="fr-FR" sz="21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 d’insertion (CUI-CAE, Emploi d’avenir)</a:t>
            </a:r>
          </a:p>
          <a:p>
            <a:r>
              <a:rPr lang="fr-FR" sz="21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Indemnité de stage</a:t>
            </a:r>
          </a:p>
          <a:p>
            <a:pPr marL="365760" lvl="1" indent="0">
              <a:buFont typeface="Arial" charset="0"/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  <p:sp>
        <p:nvSpPr>
          <p:cNvPr id="15" name="Espace réservé du texte 5"/>
          <p:cNvSpPr txBox="1">
            <a:spLocks/>
          </p:cNvSpPr>
          <p:nvPr/>
        </p:nvSpPr>
        <p:spPr>
          <a:xfrm>
            <a:off x="5114358" y="1556792"/>
            <a:ext cx="3657600" cy="936104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Aménager le poste de travail d'une personne en situation de handicap </a:t>
            </a:r>
          </a:p>
        </p:txBody>
      </p:sp>
      <p:sp>
        <p:nvSpPr>
          <p:cNvPr id="16" name="Espace réservé du texte 5"/>
          <p:cNvSpPr txBox="1">
            <a:spLocks/>
          </p:cNvSpPr>
          <p:nvPr/>
        </p:nvSpPr>
        <p:spPr>
          <a:xfrm>
            <a:off x="886928" y="1579406"/>
            <a:ext cx="3657600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Recruter un collaborateur en situation de handicap 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114357" y="2708920"/>
            <a:ext cx="3657600" cy="3251448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Aménagement de l’environnement de travail</a:t>
            </a:r>
          </a:p>
          <a:p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Etude ergonomique du poste et analyse de la situation</a:t>
            </a:r>
          </a:p>
          <a:p>
            <a:pPr marL="0" indent="0">
              <a:buNone/>
            </a:pPr>
            <a:endParaRPr lang="fr-FR" sz="1800" dirty="0">
              <a:solidFill>
                <a:srgbClr val="3F2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40" y="188912"/>
            <a:ext cx="7341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Créer les conditions de succès de l'insertion </a:t>
            </a:r>
          </a:p>
          <a:p>
            <a:pPr algn="ctr"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et du maintien dans l'emploi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12474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35756" y="1886246"/>
            <a:ext cx="8353177" cy="4423073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868523" y="2564904"/>
            <a:ext cx="3840292" cy="3888432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Auxiliaire dans le cadre des actes quotidiens de la vie professionnelle</a:t>
            </a:r>
          </a:p>
          <a:p>
            <a:pPr marL="0" indent="0" algn="just">
              <a:buNone/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Auxiliaire dans le cadre des activités professionnelles</a:t>
            </a:r>
          </a:p>
          <a:p>
            <a:pPr marL="0" indent="0" algn="just">
              <a:buNone/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Tutorat</a:t>
            </a:r>
          </a:p>
          <a:p>
            <a:pPr marL="0" indent="0" algn="just">
              <a:buNone/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Interprète en langue des signes, codeur, transcripteur, visio-interprétation en LSF</a:t>
            </a:r>
          </a:p>
          <a:p>
            <a:pPr marL="0" indent="0" algn="just">
              <a:buNone/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Dispositif d’accompagnement pour l’emploi des personnes en situation de handicap</a:t>
            </a:r>
          </a:p>
        </p:txBody>
      </p:sp>
      <p:sp>
        <p:nvSpPr>
          <p:cNvPr id="15" name="Espace réservé du texte 5"/>
          <p:cNvSpPr txBox="1">
            <a:spLocks/>
          </p:cNvSpPr>
          <p:nvPr/>
        </p:nvSpPr>
        <p:spPr>
          <a:xfrm>
            <a:off x="5292080" y="1553168"/>
            <a:ext cx="3365111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Renforcer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l'accessibilité numérique</a:t>
            </a:r>
          </a:p>
        </p:txBody>
      </p:sp>
      <p:sp>
        <p:nvSpPr>
          <p:cNvPr id="16" name="Espace réservé du texte 5"/>
          <p:cNvSpPr txBox="1">
            <a:spLocks/>
          </p:cNvSpPr>
          <p:nvPr/>
        </p:nvSpPr>
        <p:spPr>
          <a:xfrm>
            <a:off x="1096205" y="1553168"/>
            <a:ext cx="3365111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Accompagner via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des aides humaines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150699" y="2708920"/>
            <a:ext cx="3657600" cy="322136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Sensibilisation et formation à l’accessibilité numérique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Diagnostic d’accessibilité des sites et applicatifs internet ou à usage strictement interne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Mise en accessibilité des sites et applicatifs internet ou à usage interne</a:t>
            </a:r>
          </a:p>
        </p:txBody>
      </p:sp>
    </p:spTree>
    <p:extLst>
      <p:ext uri="{BB962C8B-B14F-4D97-AF65-F5344CB8AC3E}">
        <p14:creationId xmlns:p14="http://schemas.microsoft.com/office/powerpoint/2010/main" val="119713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40" y="188912"/>
            <a:ext cx="7341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Assurer la pérennité des compétences et connaissances relatives au handicap au travail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12474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76948" y="1257744"/>
            <a:ext cx="8587541" cy="497956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11560" y="2400400"/>
            <a:ext cx="4176464" cy="3941748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Bilan de compétence et bilan professionnel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Formation destinée à compenser le handicap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Formation dans le cadre d'un reclassement, d’une PPR, ou d'une reconversion professionnelle pour raison de santé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Frais et surcoûts liés aux actions de formation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Espace réservé du texte 5"/>
          <p:cNvSpPr txBox="1">
            <a:spLocks/>
          </p:cNvSpPr>
          <p:nvPr/>
        </p:nvSpPr>
        <p:spPr>
          <a:xfrm>
            <a:off x="5212005" y="1531409"/>
            <a:ext cx="3519094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Informer, sensibiliser et former les collaborateurs</a:t>
            </a:r>
          </a:p>
        </p:txBody>
      </p:sp>
      <p:sp>
        <p:nvSpPr>
          <p:cNvPr id="16" name="Espace réservé du texte 5"/>
          <p:cNvSpPr txBox="1">
            <a:spLocks/>
          </p:cNvSpPr>
          <p:nvPr/>
        </p:nvSpPr>
        <p:spPr>
          <a:xfrm>
            <a:off x="1079515" y="1503476"/>
            <a:ext cx="3323116" cy="79208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Former les personnes en situation de handicap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888087" y="2456496"/>
            <a:ext cx="4076402" cy="35359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Communication, information et sensibilisation des collaborateurs</a:t>
            </a:r>
          </a:p>
          <a:p>
            <a:pPr marL="0" indent="0" algn="just">
              <a:buNone/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Formation des collaborateurs en charge de l'accompagnement des personnes en situation de handicap</a:t>
            </a:r>
          </a:p>
          <a:p>
            <a:pPr marL="0" indent="0" algn="just">
              <a:buNone/>
            </a:pPr>
            <a:r>
              <a:rPr lang="fr-FR" sz="22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Formation à la fonction de tuteur</a:t>
            </a:r>
          </a:p>
          <a:p>
            <a:pPr marL="365760" lvl="1" indent="0">
              <a:buFont typeface="Arial" charset="0"/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92303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39" y="188912"/>
            <a:ext cx="57613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Quelles sont les modalités de prise en charge des aides ?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12474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11228" y="1463273"/>
            <a:ext cx="8353177" cy="460693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259631" y="1270358"/>
            <a:ext cx="7582589" cy="5328592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Montant maximum pouvant être sollicité :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rgbClr val="3F2270"/>
                </a:solidFill>
              </a:rPr>
              <a:t>40 000 € par année civile</a:t>
            </a:r>
          </a:p>
          <a:p>
            <a:endParaRPr lang="fr-FR" sz="1800" dirty="0">
              <a:solidFill>
                <a:srgbClr val="3F2270"/>
              </a:solidFill>
            </a:endParaRPr>
          </a:p>
          <a:p>
            <a:endParaRPr lang="fr-FR" sz="1800" dirty="0">
              <a:solidFill>
                <a:srgbClr val="3F2270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Exemples de prise en charge financière :</a:t>
            </a:r>
          </a:p>
          <a:p>
            <a:endParaRPr lang="fr-FR" sz="10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l’apprentissage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l’aménagement du poste de travail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les prothèses auditives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interprète en langue des signes, codeurs, transcripteurs…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formation dans le cadre d’un reclassement, d’une PPR, ou d’une reconvention professionnelle pour raison de santé / frais et surcoûts liés aux actions de formation</a:t>
            </a:r>
          </a:p>
          <a:p>
            <a:endParaRPr lang="fr-FR" sz="1800" dirty="0">
              <a:solidFill>
                <a:srgbClr val="3F2270"/>
              </a:solidFill>
            </a:endParaRPr>
          </a:p>
          <a:p>
            <a:pPr marL="365760" lvl="1" indent="0">
              <a:buFont typeface="Arial" charset="0"/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944605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547664" y="461864"/>
            <a:ext cx="5473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Apprentissage</a:t>
            </a:r>
            <a:endParaRPr lang="fr-FR" altLang="fr-FR" b="1" dirty="0">
              <a:solidFill>
                <a:srgbClr val="1F92B7"/>
              </a:solidFill>
              <a:latin typeface="Myriad Pro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12474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11228" y="1401267"/>
            <a:ext cx="8353177" cy="486643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784973" y="2449050"/>
            <a:ext cx="7993137" cy="4148301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b="1" dirty="0">
                <a:solidFill>
                  <a:srgbClr val="002060"/>
                </a:solidFill>
                <a:sym typeface="Wingdings"/>
              </a:rPr>
              <a:t></a:t>
            </a:r>
            <a:r>
              <a:rPr lang="fr-FR" sz="2000" dirty="0">
                <a:solidFill>
                  <a:srgbClr val="002060"/>
                </a:solidFill>
                <a:sym typeface="Wingdings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 du coût salarial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annuel chargé par année d’apprentissage (indemnité d’apprentissage)</a:t>
            </a:r>
          </a:p>
          <a:p>
            <a:pPr marL="0" indent="0" algn="just">
              <a:buNone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4 920 €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maximum, soit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 heures / an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frais d’accompagnement des apprentis (tutorat)</a:t>
            </a:r>
          </a:p>
          <a:p>
            <a:pPr marL="0" indent="0" algn="just">
              <a:buNone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4 000 €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si, à l’issue du contrat d’apprentissage, l’employeur conclut avec l’apprenti un contrat à durée indéterminée ou la titularisation </a:t>
            </a:r>
          </a:p>
          <a:p>
            <a:pPr marL="0" indent="0" algn="just">
              <a:buNone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10 000 €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année de scolarité </a:t>
            </a:r>
            <a:r>
              <a:rPr lang="fr-FR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visant à participer au financement de la formation des apprentis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prise en charge des coûts liés à la compensation du handicap dans le cadre des aides du FIPHFP (aides techniques et humaines, aides à la mobilité…).</a:t>
            </a:r>
          </a:p>
          <a:p>
            <a:endParaRPr lang="fr-FR" sz="1800" dirty="0">
              <a:solidFill>
                <a:srgbClr val="3F2270"/>
              </a:solidFill>
            </a:endParaRPr>
          </a:p>
          <a:p>
            <a:pPr marL="365760" lvl="1" indent="0">
              <a:buFont typeface="Arial" charset="0"/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  <p:sp>
        <p:nvSpPr>
          <p:cNvPr id="3" name="Rectangle 2"/>
          <p:cNvSpPr/>
          <p:nvPr/>
        </p:nvSpPr>
        <p:spPr>
          <a:xfrm>
            <a:off x="971600" y="1340768"/>
            <a:ext cx="7354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sz="2000" b="1" dirty="0">
                <a:solidFill>
                  <a:srgbClr val="3F2270"/>
                </a:solidFill>
                <a:latin typeface="+mn-lt"/>
                <a:cs typeface="+mn-cs"/>
              </a:rPr>
              <a:t>Faciliter le recrutement des personnes en situation de handicap dans le cadre d’un contrat d’apprentissage</a:t>
            </a:r>
          </a:p>
        </p:txBody>
      </p:sp>
    </p:spTree>
    <p:extLst>
      <p:ext uri="{BB962C8B-B14F-4D97-AF65-F5344CB8AC3E}">
        <p14:creationId xmlns:p14="http://schemas.microsoft.com/office/powerpoint/2010/main" val="230274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547664" y="360511"/>
            <a:ext cx="6984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Aménagement de l’environnement de travail</a:t>
            </a:r>
            <a:endParaRPr lang="fr-FR" altLang="fr-FR" b="1" dirty="0">
              <a:solidFill>
                <a:srgbClr val="1F92B7"/>
              </a:solidFill>
              <a:latin typeface="Myriad Pro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12474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26638" y="2420888"/>
            <a:ext cx="8353177" cy="486643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151781" y="2204864"/>
            <a:ext cx="7596931" cy="4392488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800" b="1" dirty="0">
                <a:solidFill>
                  <a:srgbClr val="3F2270"/>
                </a:solidFill>
                <a:sym typeface="Wingdings"/>
              </a:rPr>
              <a:t></a:t>
            </a:r>
            <a:r>
              <a:rPr lang="fr-FR" sz="1800" dirty="0">
                <a:solidFill>
                  <a:srgbClr val="3F2270"/>
                </a:solidFill>
                <a:sym typeface="Wingdings"/>
              </a:rPr>
              <a:t> </a:t>
            </a: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10 000 € </a:t>
            </a: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3 ans.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sz="20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Le FIPHFP finance uniquement le surcoût du poste de travail lié à la compensation du handicap de l’agent </a:t>
            </a:r>
            <a:r>
              <a:rPr lang="fr-FR" sz="1800" b="1" i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(différence entre le prix du matériel standard et celui du matériel ergonomique)</a:t>
            </a: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Exemples de matériels financés 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fauteuil ergonomique,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mobilier adapté,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outil bureautique et/ou technique,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aménagement du véhicule professionnel... </a:t>
            </a:r>
          </a:p>
          <a:p>
            <a:endParaRPr lang="fr-FR" sz="1800" dirty="0">
              <a:solidFill>
                <a:srgbClr val="3F2270"/>
              </a:solidFill>
            </a:endParaRPr>
          </a:p>
          <a:p>
            <a:pPr marL="365760" lvl="1" indent="0">
              <a:buFont typeface="Arial" charset="0"/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  <p:sp>
        <p:nvSpPr>
          <p:cNvPr id="3" name="Rectangle 2"/>
          <p:cNvSpPr/>
          <p:nvPr/>
        </p:nvSpPr>
        <p:spPr>
          <a:xfrm>
            <a:off x="1547664" y="1376566"/>
            <a:ext cx="6549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sz="2000" b="1" dirty="0">
                <a:solidFill>
                  <a:srgbClr val="3F2270"/>
                </a:solidFill>
                <a:latin typeface="+mn-lt"/>
                <a:cs typeface="+mn-cs"/>
              </a:rPr>
              <a:t>Maintenir dans leur emploi les agents </a:t>
            </a:r>
          </a:p>
          <a:p>
            <a:pPr algn="ctr" eaLnBrk="1" hangingPunct="1"/>
            <a:r>
              <a:rPr lang="fr-FR" altLang="fr-FR" sz="2000" b="1" dirty="0">
                <a:solidFill>
                  <a:srgbClr val="3F2270"/>
                </a:solidFill>
                <a:latin typeface="+mn-lt"/>
                <a:cs typeface="+mn-cs"/>
              </a:rPr>
              <a:t>en adaptant leur poste ou leur outil de travail</a:t>
            </a:r>
          </a:p>
        </p:txBody>
      </p:sp>
    </p:spTree>
    <p:extLst>
      <p:ext uri="{BB962C8B-B14F-4D97-AF65-F5344CB8AC3E}">
        <p14:creationId xmlns:p14="http://schemas.microsoft.com/office/powerpoint/2010/main" val="278636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2051720" y="360511"/>
            <a:ext cx="5469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Prothèses auditives</a:t>
            </a:r>
            <a:endParaRPr lang="fr-FR" altLang="fr-FR" b="1" dirty="0">
              <a:solidFill>
                <a:srgbClr val="1F92B7"/>
              </a:solidFill>
              <a:latin typeface="Myriad Pro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12474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26638" y="2420888"/>
            <a:ext cx="8353177" cy="486643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178290" y="2211984"/>
            <a:ext cx="7652506" cy="4385365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F"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1 700 € 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3 ans</a:t>
            </a:r>
          </a:p>
          <a:p>
            <a:pPr algn="just">
              <a:buFont typeface="Wingdings" panose="05000000000000000000" pitchFamily="2" charset="2"/>
              <a:buChar char="F"/>
            </a:pPr>
            <a:endParaRPr lang="fr-FR" sz="10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Le FIPHFP finance, déduction faite des autres financements, le reste à charge des appareils électroniques de surdité.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Seules les prothèses auditives faisant l’objet d’un remboursement par l'Assurance Maladie sont prises en charge par le FIPHFP.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L’aide financière ne concerne pas les accessoires, l’intervention chirurgicale, les frais médicaux, etc.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Le financement du FIPHFP ne peut conduire à un sur-financement du matériel.</a:t>
            </a:r>
          </a:p>
          <a:p>
            <a:pPr marL="0" indent="0" algn="just">
              <a:buNone/>
            </a:pPr>
            <a:endParaRPr lang="fr-FR" sz="1000" b="1" i="0" u="none" strike="noStrike" baseline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17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compter du 1</a:t>
            </a:r>
            <a:r>
              <a:rPr lang="fr-FR" sz="1700" b="1" i="0" u="none" strike="noStrike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17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janvier 2025, sont pris en charge également les frais de réglages et les accessoires et services suivants acquis en même temps que la (les) prothèse(s) : CROS ou BICROS, piles, microphone déporté, chargeur, assurance. </a:t>
            </a:r>
            <a:endParaRPr lang="fr-FR" sz="17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687" y="1316815"/>
            <a:ext cx="6481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sz="2000" b="1" dirty="0">
                <a:solidFill>
                  <a:srgbClr val="3F2270"/>
                </a:solidFill>
                <a:latin typeface="+mn-lt"/>
                <a:cs typeface="+mn-cs"/>
              </a:rPr>
              <a:t>Compenser le handicap des personnes </a:t>
            </a:r>
          </a:p>
          <a:p>
            <a:pPr algn="ctr" eaLnBrk="1" hangingPunct="1"/>
            <a:r>
              <a:rPr lang="fr-FR" altLang="fr-FR" sz="2000" b="1" dirty="0">
                <a:solidFill>
                  <a:srgbClr val="3F2270"/>
                </a:solidFill>
                <a:latin typeface="+mn-lt"/>
                <a:cs typeface="+mn-cs"/>
              </a:rPr>
              <a:t>déficientes auditives (appareillage)</a:t>
            </a:r>
          </a:p>
        </p:txBody>
      </p:sp>
    </p:spTree>
    <p:extLst>
      <p:ext uri="{BB962C8B-B14F-4D97-AF65-F5344CB8AC3E}">
        <p14:creationId xmlns:p14="http://schemas.microsoft.com/office/powerpoint/2010/main" val="227443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39" y="175845"/>
            <a:ext cx="74481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Interprète en langue des signes, codeur, transcripteur </a:t>
            </a:r>
            <a:endParaRPr lang="fr-FR" altLang="fr-FR" b="1" dirty="0">
              <a:solidFill>
                <a:srgbClr val="1F92B7"/>
              </a:solidFill>
              <a:latin typeface="Myriad Pro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12474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187624" y="2420888"/>
            <a:ext cx="7592191" cy="396043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351868" y="2205282"/>
            <a:ext cx="7417073" cy="432006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 80 € par heure 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maximum pour des  frais d’interprétariat en langue des signes</a:t>
            </a:r>
          </a:p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 29 € par heure 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pour le coût des interfaces de communication et transcripteurs</a:t>
            </a:r>
          </a:p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 80 € par heure 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pour le coût des codeurs en langue parlée complétée (LPC)</a:t>
            </a:r>
          </a:p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 60 % de la dépense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, dans la limite de </a:t>
            </a: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6 000 €/an</a:t>
            </a: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, pour la participation au financement d’un équipement de visio-interprétation en langue des signes</a:t>
            </a:r>
          </a:p>
          <a:p>
            <a:pPr marL="0" indent="0" algn="just">
              <a:buNone/>
            </a:pPr>
            <a:r>
              <a:rPr lang="fr-FR" sz="1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(incluant l’acquisition du matériel, l’abonnement, la maintenance, la formation et le coût du service pour la participation au financement d’un équipement de visio-interprétation en langue des signes)</a:t>
            </a:r>
          </a:p>
          <a:p>
            <a:pPr marL="0" indent="0" algn="just">
              <a:buNone/>
            </a:pPr>
            <a:endParaRPr lang="fr-FR" sz="11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marL="0" indent="0" algn="just">
              <a:buNone/>
            </a:pPr>
            <a:r>
              <a:rPr lang="fr-FR" sz="18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L’aide est mobilisable tous les ans.</a:t>
            </a:r>
          </a:p>
          <a:p>
            <a:endParaRPr lang="fr-FR" sz="1800" dirty="0">
              <a:solidFill>
                <a:srgbClr val="3F2270"/>
              </a:solidFill>
            </a:endParaRPr>
          </a:p>
          <a:p>
            <a:pPr marL="365760" lvl="1" indent="0">
              <a:buFont typeface="Arial" charset="0"/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  <p:sp>
        <p:nvSpPr>
          <p:cNvPr id="3" name="Rectangle 2"/>
          <p:cNvSpPr/>
          <p:nvPr/>
        </p:nvSpPr>
        <p:spPr>
          <a:xfrm>
            <a:off x="1331638" y="1340768"/>
            <a:ext cx="6984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sz="2000" b="1" dirty="0">
                <a:solidFill>
                  <a:srgbClr val="3F2270"/>
                </a:solidFill>
                <a:latin typeface="+mn-lt"/>
                <a:cs typeface="+mn-cs"/>
              </a:rPr>
              <a:t>Compenser le handicap des personnes </a:t>
            </a:r>
          </a:p>
          <a:p>
            <a:pPr algn="ctr" eaLnBrk="1" hangingPunct="1"/>
            <a:r>
              <a:rPr lang="fr-FR" altLang="fr-FR" sz="2000" b="1" dirty="0">
                <a:solidFill>
                  <a:srgbClr val="3F2270"/>
                </a:solidFill>
                <a:latin typeface="+mn-lt"/>
                <a:cs typeface="+mn-cs"/>
              </a:rPr>
              <a:t>déficientes auditives (aide extérieure)</a:t>
            </a:r>
          </a:p>
        </p:txBody>
      </p:sp>
    </p:spTree>
    <p:extLst>
      <p:ext uri="{BB962C8B-B14F-4D97-AF65-F5344CB8AC3E}">
        <p14:creationId xmlns:p14="http://schemas.microsoft.com/office/powerpoint/2010/main" val="3049407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403648" y="175845"/>
            <a:ext cx="73450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200" b="1" dirty="0">
                <a:solidFill>
                  <a:srgbClr val="1F92B7"/>
                </a:solidFill>
                <a:latin typeface="Myriad Pro" pitchFamily="34" charset="0"/>
              </a:rPr>
              <a:t>Formation dans le cadre d’un reclassement,</a:t>
            </a:r>
          </a:p>
          <a:p>
            <a:pPr algn="ctr" eaLnBrk="1" hangingPunct="1"/>
            <a:r>
              <a:rPr lang="fr-FR" altLang="fr-FR" sz="2200" b="1" dirty="0">
                <a:solidFill>
                  <a:srgbClr val="1F92B7"/>
                </a:solidFill>
                <a:latin typeface="Myriad Pro" pitchFamily="34" charset="0"/>
              </a:rPr>
              <a:t>d’une PPR, ou d’une reconversion professionnelle </a:t>
            </a:r>
          </a:p>
          <a:p>
            <a:pPr algn="ctr" eaLnBrk="1" hangingPunct="1"/>
            <a:r>
              <a:rPr lang="fr-FR" altLang="fr-FR" sz="2200" b="1" dirty="0">
                <a:solidFill>
                  <a:srgbClr val="1F92B7"/>
                </a:solidFill>
                <a:latin typeface="Myriad Pro" pitchFamily="34" charset="0"/>
              </a:rPr>
              <a:t>pour raison de santé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484784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26638" y="2420888"/>
            <a:ext cx="8353177" cy="486643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096205" y="2780928"/>
            <a:ext cx="7759961" cy="381642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Le FIPHFP prend en charge, déduction faite des autres financements:</a:t>
            </a:r>
          </a:p>
          <a:p>
            <a:pPr marL="0" indent="0" algn="just">
              <a:buNone/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 10 000 € par an </a:t>
            </a: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des frais de formation dans le cadre d’un reclassement, d’une PPR, ou d’une reconversion professionnelle pour raison de santé</a:t>
            </a:r>
          </a:p>
          <a:p>
            <a:pPr marL="0" indent="0" algn="just">
              <a:buNone/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  60% de la rémunération </a:t>
            </a: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de l’agent pendant sa formation</a:t>
            </a:r>
          </a:p>
          <a:p>
            <a:pPr marL="0" indent="0" algn="just">
              <a:buNone/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 </a:t>
            </a: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les </a:t>
            </a: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surcoûts des frais </a:t>
            </a: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de déplacement et d’hébergement spécifiques (transport spécifique, frais relatifs à un lieu de stage spécifique, hébergement spécifique)</a:t>
            </a:r>
          </a:p>
          <a:p>
            <a:pPr marL="0" indent="0" algn="just">
              <a:buNone/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</a:t>
            </a: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les </a:t>
            </a: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surcoûts pédagogiques </a:t>
            </a: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de la formation, dans la limite de </a:t>
            </a: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150 €</a:t>
            </a: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par jour </a:t>
            </a: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tout compris (hébergement, déplacement)</a:t>
            </a:r>
            <a:endParaRPr lang="fr-FR" sz="2000" dirty="0"/>
          </a:p>
          <a:p>
            <a:pPr lvl="1"/>
            <a:endParaRPr lang="fr-FR" sz="1800" dirty="0"/>
          </a:p>
        </p:txBody>
      </p:sp>
      <p:sp>
        <p:nvSpPr>
          <p:cNvPr id="3" name="Rectangle 2"/>
          <p:cNvSpPr/>
          <p:nvPr/>
        </p:nvSpPr>
        <p:spPr>
          <a:xfrm>
            <a:off x="957401" y="1663933"/>
            <a:ext cx="77599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sz="2000" b="1" dirty="0">
                <a:solidFill>
                  <a:srgbClr val="3F2270"/>
                </a:solidFill>
                <a:latin typeface="+mn-lt"/>
                <a:cs typeface="+mn-cs"/>
              </a:rPr>
              <a:t>Accompagner les agents en situation de handicap au travail dans un parcours de reconversion professionnelle afin de favoriser leur maintien dans l’emploi public</a:t>
            </a:r>
          </a:p>
        </p:txBody>
      </p:sp>
    </p:spTree>
    <p:extLst>
      <p:ext uri="{BB962C8B-B14F-4D97-AF65-F5344CB8AC3E}">
        <p14:creationId xmlns:p14="http://schemas.microsoft.com/office/powerpoint/2010/main" val="31442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403648" y="188912"/>
            <a:ext cx="726968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800" b="1" dirty="0">
                <a:solidFill>
                  <a:srgbClr val="1F92B7"/>
                </a:solidFill>
                <a:latin typeface="Myriad Pro" pitchFamily="34" charset="0"/>
              </a:rPr>
              <a:t>Différents points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1403648" y="1556792"/>
            <a:ext cx="7345064" cy="460851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3F227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3F2270"/>
                </a:solidFill>
              </a:rPr>
              <a:t>Qu’est-ce que le FIPHFP ?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3F227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3F2270"/>
                </a:solidFill>
              </a:rPr>
              <a:t>Quelles sont ses missions ?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3F227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3F2270"/>
                </a:solidFill>
              </a:rPr>
              <a:t>Comment intervient-il ?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3F227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3F2270"/>
                </a:solidFill>
              </a:rPr>
              <a:t>Comment faire une demande d’aide ?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3F227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3F2270"/>
                </a:solidFill>
              </a:rPr>
              <a:t>Qui sont les bénéficiaires de ces aides ?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3F227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3F2270"/>
                </a:solidFill>
              </a:rPr>
              <a:t>Quelles sont les aides proposées ?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3F2270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3F2270"/>
                </a:solidFill>
              </a:rPr>
              <a:t>Quelles sont les modalités de prise en charge des aides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ZoneTexte 9"/>
          <p:cNvSpPr txBox="1">
            <a:spLocks noChangeArrowheads="1"/>
          </p:cNvSpPr>
          <p:nvPr/>
        </p:nvSpPr>
        <p:spPr bwMode="auto">
          <a:xfrm>
            <a:off x="2663477" y="1628800"/>
            <a:ext cx="468052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400" b="1" dirty="0">
                <a:solidFill>
                  <a:srgbClr val="3F2270"/>
                </a:solidFill>
                <a:cs typeface="Calibri" panose="020F0502020204030204" pitchFamily="34" charset="0"/>
              </a:rPr>
              <a:t>Pour plus d’informations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1C27F-8956-43A7-9B8D-F87A1E87CBC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12" name="Espace réservé de la date 8"/>
          <p:cNvSpPr txBox="1">
            <a:spLocks/>
          </p:cNvSpPr>
          <p:nvPr/>
        </p:nvSpPr>
        <p:spPr>
          <a:xfrm>
            <a:off x="1727374" y="2564904"/>
            <a:ext cx="6552728" cy="29083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 pouvez contacter le service </a:t>
            </a:r>
          </a:p>
          <a:p>
            <a:pPr algn="ctr" eaLnBrk="1" hangingPunct="1"/>
            <a:r>
              <a:rPr lang="fr-FR" altLang="fr-FR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Maintien dans l’emploi :</a:t>
            </a:r>
          </a:p>
          <a:p>
            <a:pPr algn="ctr" eaLnBrk="1" hangingPunct="1"/>
            <a:endParaRPr lang="fr-FR" altLang="fr-FR" sz="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70C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v.danoy@cdg66.fr </a:t>
            </a:r>
            <a:r>
              <a:rPr lang="fr-FR" altLang="fr-FR" sz="2400" b="1" i="1" dirty="0">
                <a:solidFill>
                  <a:srgbClr val="3399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- </a:t>
            </a:r>
            <a:r>
              <a:rPr lang="fr-FR" altLang="fr-FR" sz="2000" dirty="0">
                <a:solidFill>
                  <a:srgbClr val="0070C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04.68.34.86.87</a:t>
            </a:r>
            <a:endParaRPr lang="fr-FR" altLang="fr-FR" sz="2800" dirty="0">
              <a:solidFill>
                <a:srgbClr val="0070C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algn="ctr" eaLnBrk="1" hangingPunct="1"/>
            <a:endParaRPr lang="fr-FR" altLang="fr-FR" sz="2400" b="1" dirty="0">
              <a:solidFill>
                <a:srgbClr val="1F92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fr-FR" altLang="fr-FR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Rendez-vous sur le site internet du CDG66 : </a:t>
            </a:r>
          </a:p>
          <a:p>
            <a:pPr algn="ctr" eaLnBrk="1" hangingPunct="1"/>
            <a:endParaRPr lang="fr-FR" altLang="fr-FR" sz="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altLang="fr-F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https://cdg66.fr/handicap/</a:t>
            </a:r>
          </a:p>
        </p:txBody>
      </p:sp>
    </p:spTree>
    <p:extLst>
      <p:ext uri="{BB962C8B-B14F-4D97-AF65-F5344CB8AC3E}">
        <p14:creationId xmlns:p14="http://schemas.microsoft.com/office/powerpoint/2010/main" val="802397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3"/>
          <p:cNvSpPr txBox="1">
            <a:spLocks noChangeArrowheads="1"/>
          </p:cNvSpPr>
          <p:nvPr/>
        </p:nvSpPr>
        <p:spPr bwMode="auto">
          <a:xfrm>
            <a:off x="1187624" y="5096837"/>
            <a:ext cx="76328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 sz="2800" b="1" baseline="30000" dirty="0">
              <a:solidFill>
                <a:srgbClr val="3F2270"/>
              </a:solidFill>
              <a:latin typeface="Myriad Pro" pitchFamily="34" charset="0"/>
            </a:endParaRPr>
          </a:p>
          <a:p>
            <a:pPr algn="ctr" eaLnBrk="1" hangingPunct="1"/>
            <a:r>
              <a:rPr lang="fr-FR" altLang="fr-FR" sz="2400" b="1" baseline="30000" dirty="0">
                <a:solidFill>
                  <a:srgbClr val="3F2270"/>
                </a:solidFill>
                <a:latin typeface="Myriad Pro" pitchFamily="34" charset="0"/>
              </a:rPr>
              <a:t>CENTRE DE GESTION DE LA FONCTION PUBLIQUE TERRITORIALE</a:t>
            </a:r>
            <a:br>
              <a:rPr lang="fr-FR" altLang="fr-FR" sz="2400" b="1" baseline="30000" dirty="0">
                <a:solidFill>
                  <a:srgbClr val="3F2270"/>
                </a:solidFill>
                <a:latin typeface="Myriad Pro" pitchFamily="34" charset="0"/>
              </a:rPr>
            </a:br>
            <a:r>
              <a:rPr lang="fr-FR" altLang="fr-FR" sz="2400" b="1" baseline="30000" dirty="0">
                <a:solidFill>
                  <a:srgbClr val="3F2270"/>
                </a:solidFill>
                <a:latin typeface="Myriad Pro" pitchFamily="34" charset="0"/>
              </a:rPr>
              <a:t>DES PYRENEES-ORIENTALES</a:t>
            </a:r>
          </a:p>
          <a:p>
            <a:pPr algn="ctr" eaLnBrk="1" hangingPunct="1"/>
            <a:r>
              <a:rPr lang="fr-FR" altLang="fr-FR" sz="2500" baseline="30000" dirty="0">
                <a:solidFill>
                  <a:srgbClr val="3F2270"/>
                </a:solidFill>
                <a:latin typeface="Myriad Pro" pitchFamily="34" charset="0"/>
              </a:rPr>
              <a:t>Centre del Mon</a:t>
            </a:r>
          </a:p>
          <a:p>
            <a:pPr algn="ctr" eaLnBrk="1" hangingPunct="1"/>
            <a:r>
              <a:rPr lang="fr-FR" altLang="fr-FR" sz="2500" baseline="30000" dirty="0">
                <a:solidFill>
                  <a:srgbClr val="3F2270"/>
                </a:solidFill>
                <a:latin typeface="Myriad Pro" pitchFamily="34" charset="0"/>
              </a:rPr>
              <a:t>35, Boulevard Saint-Assiscle - Bât. B - BP 901 - 66000 PERPIGNAN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6C172-AC2A-4BA5-A988-9CF6FA9C9C82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E00C2EE-3AF0-4D7E-9283-E33D4FDA2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762" y="116633"/>
            <a:ext cx="3764218" cy="36724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24E767-C85D-4A3B-AE66-3DA2E161C9DB}"/>
              </a:ext>
            </a:extLst>
          </p:cNvPr>
          <p:cNvSpPr/>
          <p:nvPr/>
        </p:nvSpPr>
        <p:spPr>
          <a:xfrm>
            <a:off x="2339752" y="4066174"/>
            <a:ext cx="5097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Le Centre de Gestion 66, 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partenaire des collectivités, 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vous remercie de votre écoute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403648" y="188912"/>
            <a:ext cx="726968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Qu’est-ce que le FIPHFP ?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1187624" y="1412776"/>
            <a:ext cx="7776864" cy="5256584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FIPHFP est un établissement public administratif, piloté par un organe délibérant, le </a:t>
            </a: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comité national</a:t>
            </a: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relayé à l’échelon régional par des </a:t>
            </a: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comités locaux</a:t>
            </a: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gestion administrative est confiée à la Caisse des Dépôts et Consignations.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FIPHFP vise à :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recenser les travailleurs en situation de handicap présents dans la Fonction Publique par le biais de la Déclaration Obligatoire d’Emploi des Travailleurs Handicapés (DOETH),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recouvrer la contribution des employeurs publics qui ne respectent pas le taux d'emploi de 6 %.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0" algn="l"/>
              </a:tabLst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	 </a:t>
            </a: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contre partie :</a:t>
            </a:r>
            <a:endParaRPr lang="fr-FR" sz="20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fr-FR" sz="2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FIPHFP finance des aides au recrutement et au maintien dans l’emploi des personnes en situation de handicap dans la Fonction Publique.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63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40" y="188912"/>
            <a:ext cx="734169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Qu’est-ce que le FIPHFP ?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899592" y="1196752"/>
            <a:ext cx="8064896" cy="54726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CDG66 a signé sa 1</a:t>
            </a:r>
            <a:r>
              <a:rPr lang="fr-FR" sz="2000" b="1" baseline="300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ère</a:t>
            </a:r>
            <a:r>
              <a:rPr lang="fr-FR" sz="20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convention avec le FIPHFP en 2017 et a renouvelé ce partenariat avec les conventions V4 (2020-2022 et 2023-2025).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sz="11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Quelques chiffres (rapport annuel 2023 du FIPHFP) 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700" b="1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109 conventions employeurs,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taux d’emploi direct de personnes en situation de handicap dans la fonction publique : 5,66 %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4,64 % dans la fonction publique d’état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6,89 % dans la fonction publique territoriale (6,74 % en Occitanie)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5,64 % dans la fonction publique hospitalière</a:t>
            </a:r>
          </a:p>
          <a:p>
            <a:pPr marL="571500" lvl="2" indent="-571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147,90 millions d’euros de contributions émises</a:t>
            </a:r>
          </a:p>
          <a:p>
            <a:pPr marL="571500" lvl="2" indent="-571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111,02 millions d’euros d’interventions financées (5 442 497 € en Occitanie)</a:t>
            </a:r>
          </a:p>
          <a:p>
            <a:pPr marL="571500" lvl="2" indent="-571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269 786 agents BOE recensés dans la fonction publique (18 296 en Occitanie)</a:t>
            </a:r>
          </a:p>
          <a:p>
            <a:pPr marL="571500" lvl="2" indent="-571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34 252 recrutements de personnes en situation de handicap</a:t>
            </a:r>
          </a:p>
          <a:p>
            <a:pPr marL="571500" lvl="2" indent="-571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7 972 maintiens dans l’emploi d’agents en situation de handicap</a:t>
            </a:r>
          </a:p>
          <a:p>
            <a:pPr marL="571500" lvl="2" indent="-571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45 % du montant total des aides financées concernent l’aide à l’apprentissage</a:t>
            </a:r>
          </a:p>
          <a:p>
            <a:endParaRPr lang="fr-FR" sz="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20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40" y="188912"/>
            <a:ext cx="734169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Quelles sont ses missions ?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619672" y="2060848"/>
            <a:ext cx="7053659" cy="417646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Favoriser l’emploi des personnes en situation de handicap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Aider à leur maintien dans l’emploi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Contribuer à un environnement numérique accessible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Valoriser l’apprentissage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Soutenir la formation professionnelle des agents en situation de handicap et sensibiliser l’environnement professionnel</a:t>
            </a:r>
            <a:endParaRPr lang="fr-FR" sz="2000" dirty="0"/>
          </a:p>
          <a:p>
            <a:pPr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03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40" y="188912"/>
            <a:ext cx="734169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Comment intervient-il ?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369044" cy="5093791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FIPHFP finance au cas par cas des aides techniques et humaines</a:t>
            </a: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permettent aux employeurs publics de favoriser l’insertion professionnelle et le maintien dans l’emploi des personnes en situation de handicap. </a:t>
            </a:r>
            <a:r>
              <a:rPr lang="fr-FR" sz="2400" i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montant minimum pouvant être sollicité : </a:t>
            </a:r>
            <a:r>
              <a:rPr lang="fr-FR" sz="2400" b="1" i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200 €, </a:t>
            </a:r>
            <a:r>
              <a:rPr lang="fr-FR" sz="2400" i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le montant maximum : </a:t>
            </a:r>
            <a:r>
              <a:rPr lang="fr-FR" sz="2400" b="1" i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40 000 € par année civile.</a:t>
            </a:r>
            <a:endParaRPr lang="fr-FR" sz="2400" i="1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24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FIPHFP accompagne l’employeur dans sa recherche de financements avec une liste d’aides telles que :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aménagements de l’environnement de travail,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rémunérations versées aux agents chargés d’accompagner une personne en situation de handicap,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aides consacrées à l’amélioration des conditions de travail,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formation et l’information des personnels…</a:t>
            </a:r>
            <a:endParaRPr lang="fr-FR" dirty="0"/>
          </a:p>
          <a:p>
            <a:pPr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39552" y="832831"/>
            <a:ext cx="584978" cy="365125"/>
          </a:xfrm>
        </p:spPr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718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40" y="188912"/>
            <a:ext cx="734169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Comment faire une demande d’aide ?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899592" y="1772819"/>
            <a:ext cx="7848872" cy="46805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Deux procédures possibles de saisie des aides sur la plateforme du FIPHFP :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FR" sz="1300" b="1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/>
              <a:buChar char="F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soit directement par les collectivités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/>
              <a:buChar char="F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soit aidé par le service Maintien dans l’emploi du CDG66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/>
              <a:buChar char="F"/>
            </a:pPr>
            <a:endParaRPr lang="fr-FR" sz="13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CDG66, par le biais de sa convention avec le FIPHFP, vous accompagne pour 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rassembler les pièces nécessaires à la constitution de votre demande d’aide,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saisir l’aide, pour votre compte, sur la plateforme du FIPHFP,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correspondre avec le gestionnaire du FIPHFP en charge de votre demande d’aide.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13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331640" y="188912"/>
            <a:ext cx="734169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Qui sont les bénéficiaires de ces aides ?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683568" y="1772816"/>
            <a:ext cx="8161421" cy="424847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6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agents bénéficiaires de l’obligation d’emploi (BOE) </a:t>
            </a: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sens de l’article 2 du décret 2006-501 du 3 mai 2006.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26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6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agents reconnus inaptes</a:t>
            </a: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l’exercice de leurs fonctions </a:t>
            </a: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sens de l’article 3 du décret 2006-501 du 3 mai 2006       (PV d’inaptitude du conseil médical).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26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6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agents aptes ou inaptes ayant des restrictions médicales </a:t>
            </a:r>
            <a:r>
              <a:rPr lang="fr-FR" sz="26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(pour certaines aides) (avis du médecin du travail précisant les restrictions de l’agent et leur temporalité).</a:t>
            </a:r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08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/>
          <p:cNvSpPr txBox="1">
            <a:spLocks noChangeArrowheads="1"/>
          </p:cNvSpPr>
          <p:nvPr/>
        </p:nvSpPr>
        <p:spPr bwMode="auto">
          <a:xfrm>
            <a:off x="1259632" y="188912"/>
            <a:ext cx="741369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4000" b="1" dirty="0">
                <a:solidFill>
                  <a:srgbClr val="1F92B7"/>
                </a:solidFill>
                <a:latin typeface="Myriad Pro" pitchFamily="34" charset="0"/>
              </a:rPr>
              <a:t> </a:t>
            </a:r>
            <a:r>
              <a:rPr lang="fr-FR" altLang="fr-FR" sz="2400" b="1" dirty="0">
                <a:solidFill>
                  <a:srgbClr val="1F92B7"/>
                </a:solidFill>
                <a:latin typeface="Myriad Pro" pitchFamily="34" charset="0"/>
              </a:rPr>
              <a:t>Quelles sont les aides proposées ?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-1549400" y="1052513"/>
            <a:ext cx="13609638" cy="0"/>
          </a:xfrm>
          <a:prstGeom prst="line">
            <a:avLst/>
          </a:prstGeom>
          <a:ln w="28575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763688" y="1916832"/>
            <a:ext cx="6552728" cy="37444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fr-FR" sz="24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aides proposées par le FIPHFP sont classées en 3 objectifs 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sz="2400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100" b="1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F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favoriser l'accès à l'emploi,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F"/>
            </a:pPr>
            <a:endParaRPr lang="fr-FR" sz="12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F"/>
            </a:pP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créer les conditions de succès de l'insertion et du maintien dans l'emploi,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4863" algn="l"/>
              </a:tabLst>
            </a:pP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</a:t>
            </a: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sz="2400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assurer la pérennité des compétences et des connaissances relatives au handicap au travail.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62B-210E-4B0C-9448-801DE77C0856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6929691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5140</TotalTime>
  <Words>1881</Words>
  <Application>Microsoft Office PowerPoint</Application>
  <PresentationFormat>Affichage à l'écran (4:3)</PresentationFormat>
  <Paragraphs>259</Paragraphs>
  <Slides>21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Aparajita</vt:lpstr>
      <vt:lpstr>Arial</vt:lpstr>
      <vt:lpstr>Calibri</vt:lpstr>
      <vt:lpstr>Century Gothic</vt:lpstr>
      <vt:lpstr>Myriad Pro</vt:lpstr>
      <vt:lpstr>Wingdings</vt:lpstr>
      <vt:lpstr>Wingdings 3</vt:lpstr>
      <vt:lpstr>Brin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TEISSEYRE Alexandrine</dc:creator>
  <cp:lastModifiedBy>Veronique DANOY</cp:lastModifiedBy>
  <cp:revision>362</cp:revision>
  <cp:lastPrinted>2018-03-07T14:41:38Z</cp:lastPrinted>
  <dcterms:created xsi:type="dcterms:W3CDTF">2016-09-19T12:31:09Z</dcterms:created>
  <dcterms:modified xsi:type="dcterms:W3CDTF">2025-04-17T08:47:23Z</dcterms:modified>
</cp:coreProperties>
</file>